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2" r:id="rId6"/>
  </p:sldMasterIdLst>
  <p:notesMasterIdLst>
    <p:notesMasterId r:id="rId78"/>
  </p:notesMasterIdLst>
  <p:sldIdLst>
    <p:sldId id="256" r:id="rId7"/>
    <p:sldId id="311" r:id="rId8"/>
    <p:sldId id="325" r:id="rId9"/>
    <p:sldId id="336" r:id="rId10"/>
    <p:sldId id="337" r:id="rId11"/>
    <p:sldId id="338" r:id="rId12"/>
    <p:sldId id="339" r:id="rId13"/>
    <p:sldId id="314" r:id="rId14"/>
    <p:sldId id="315" r:id="rId15"/>
    <p:sldId id="327" r:id="rId16"/>
    <p:sldId id="316" r:id="rId17"/>
    <p:sldId id="340" r:id="rId18"/>
    <p:sldId id="317" r:id="rId19"/>
    <p:sldId id="341" r:id="rId20"/>
    <p:sldId id="318" r:id="rId21"/>
    <p:sldId id="342" r:id="rId22"/>
    <p:sldId id="346" r:id="rId23"/>
    <p:sldId id="343" r:id="rId24"/>
    <p:sldId id="344" r:id="rId25"/>
    <p:sldId id="345" r:id="rId26"/>
    <p:sldId id="332" r:id="rId27"/>
    <p:sldId id="347" r:id="rId28"/>
    <p:sldId id="322" r:id="rId29"/>
    <p:sldId id="348" r:id="rId30"/>
    <p:sldId id="349" r:id="rId31"/>
    <p:sldId id="320" r:id="rId32"/>
    <p:sldId id="324" r:id="rId33"/>
    <p:sldId id="319" r:id="rId34"/>
    <p:sldId id="355" r:id="rId35"/>
    <p:sldId id="350" r:id="rId36"/>
    <p:sldId id="351" r:id="rId37"/>
    <p:sldId id="352" r:id="rId38"/>
    <p:sldId id="353" r:id="rId39"/>
    <p:sldId id="354" r:id="rId40"/>
    <p:sldId id="357" r:id="rId41"/>
    <p:sldId id="323" r:id="rId42"/>
    <p:sldId id="356" r:id="rId43"/>
    <p:sldId id="333" r:id="rId44"/>
    <p:sldId id="358" r:id="rId45"/>
    <p:sldId id="359" r:id="rId46"/>
    <p:sldId id="360" r:id="rId47"/>
    <p:sldId id="328" r:id="rId48"/>
    <p:sldId id="329" r:id="rId49"/>
    <p:sldId id="330" r:id="rId50"/>
    <p:sldId id="331" r:id="rId51"/>
    <p:sldId id="321" r:id="rId52"/>
    <p:sldId id="334" r:id="rId53"/>
    <p:sldId id="335" r:id="rId54"/>
    <p:sldId id="361" r:id="rId55"/>
    <p:sldId id="362" r:id="rId56"/>
    <p:sldId id="292" r:id="rId57"/>
    <p:sldId id="293" r:id="rId58"/>
    <p:sldId id="294" r:id="rId59"/>
    <p:sldId id="295" r:id="rId60"/>
    <p:sldId id="296" r:id="rId61"/>
    <p:sldId id="302" r:id="rId62"/>
    <p:sldId id="303" r:id="rId63"/>
    <p:sldId id="297" r:id="rId64"/>
    <p:sldId id="298" r:id="rId65"/>
    <p:sldId id="299" r:id="rId66"/>
    <p:sldId id="300" r:id="rId67"/>
    <p:sldId id="301" r:id="rId68"/>
    <p:sldId id="266" r:id="rId69"/>
    <p:sldId id="326" r:id="rId70"/>
    <p:sldId id="310" r:id="rId71"/>
    <p:sldId id="304" r:id="rId72"/>
    <p:sldId id="305" r:id="rId73"/>
    <p:sldId id="306" r:id="rId74"/>
    <p:sldId id="307" r:id="rId75"/>
    <p:sldId id="308" r:id="rId76"/>
    <p:sldId id="309"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B872B1-B4B2-4346-9851-304CB274ADAE}" v="18" dt="2019-10-15T20:54:38.184"/>
    <p1510:client id="{D88319E8-7883-4191-A216-B06DC96213D1}" v="1857" dt="2019-10-15T20:00:20.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746"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wton, Quinton Anthony" userId="6a4dc1d7-fbb8-4043-8e3f-984d083ad9b1" providerId="ADAL" clId="{52B872B1-B4B2-4346-9851-304CB274ADAE}"/>
    <pc:docChg chg="undo custSel addSld delSld modSld">
      <pc:chgData name="Lawton, Quinton Anthony" userId="6a4dc1d7-fbb8-4043-8e3f-984d083ad9b1" providerId="ADAL" clId="{52B872B1-B4B2-4346-9851-304CB274ADAE}" dt="2019-10-15T20:54:38.184" v="3074" actId="20577"/>
      <pc:docMkLst>
        <pc:docMk/>
      </pc:docMkLst>
      <pc:sldChg chg="addSp delSp modSp add">
        <pc:chgData name="Lawton, Quinton Anthony" userId="6a4dc1d7-fbb8-4043-8e3f-984d083ad9b1" providerId="ADAL" clId="{52B872B1-B4B2-4346-9851-304CB274ADAE}" dt="2019-10-13T22:52:41.003" v="1314" actId="1076"/>
        <pc:sldMkLst>
          <pc:docMk/>
          <pc:sldMk cId="3032874563" sldId="336"/>
        </pc:sldMkLst>
        <pc:spChg chg="mod">
          <ac:chgData name="Lawton, Quinton Anthony" userId="6a4dc1d7-fbb8-4043-8e3f-984d083ad9b1" providerId="ADAL" clId="{52B872B1-B4B2-4346-9851-304CB274ADAE}" dt="2019-10-13T22:51:27.795" v="1109" actId="20577"/>
          <ac:spMkLst>
            <pc:docMk/>
            <pc:sldMk cId="3032874563" sldId="336"/>
            <ac:spMk id="2" creationId="{114AAB76-91B8-4FCE-BDD1-A0CA68D9210C}"/>
          </ac:spMkLst>
        </pc:spChg>
        <pc:spChg chg="mod">
          <ac:chgData name="Lawton, Quinton Anthony" userId="6a4dc1d7-fbb8-4043-8e3f-984d083ad9b1" providerId="ADAL" clId="{52B872B1-B4B2-4346-9851-304CB274ADAE}" dt="2019-10-13T22:52:14.108" v="1311" actId="20577"/>
          <ac:spMkLst>
            <pc:docMk/>
            <pc:sldMk cId="3032874563" sldId="336"/>
            <ac:spMk id="3" creationId="{2585B9CD-DDE8-4154-A922-D4EA1D03B82C}"/>
          </ac:spMkLst>
        </pc:spChg>
        <pc:spChg chg="add del mod">
          <ac:chgData name="Lawton, Quinton Anthony" userId="6a4dc1d7-fbb8-4043-8e3f-984d083ad9b1" providerId="ADAL" clId="{52B872B1-B4B2-4346-9851-304CB274ADAE}" dt="2019-10-13T22:44:04.837" v="224" actId="478"/>
          <ac:spMkLst>
            <pc:docMk/>
            <pc:sldMk cId="3032874563" sldId="336"/>
            <ac:spMk id="4" creationId="{E5FF7078-D928-4A80-8355-171DB9F2DD9A}"/>
          </ac:spMkLst>
        </pc:spChg>
        <pc:spChg chg="add mod">
          <ac:chgData name="Lawton, Quinton Anthony" userId="6a4dc1d7-fbb8-4043-8e3f-984d083ad9b1" providerId="ADAL" clId="{52B872B1-B4B2-4346-9851-304CB274ADAE}" dt="2019-10-13T22:52:35.692" v="1312" actId="1076"/>
          <ac:spMkLst>
            <pc:docMk/>
            <pc:sldMk cId="3032874563" sldId="336"/>
            <ac:spMk id="5" creationId="{E34C9A47-0F66-4041-95F0-247C8901A9B5}"/>
          </ac:spMkLst>
        </pc:spChg>
        <pc:spChg chg="add mod">
          <ac:chgData name="Lawton, Quinton Anthony" userId="6a4dc1d7-fbb8-4043-8e3f-984d083ad9b1" providerId="ADAL" clId="{52B872B1-B4B2-4346-9851-304CB274ADAE}" dt="2019-10-13T22:52:35.692" v="1312" actId="1076"/>
          <ac:spMkLst>
            <pc:docMk/>
            <pc:sldMk cId="3032874563" sldId="336"/>
            <ac:spMk id="12" creationId="{7707C1FC-576D-407C-AF25-C4002C64C53A}"/>
          </ac:spMkLst>
        </pc:spChg>
        <pc:spChg chg="add mod">
          <ac:chgData name="Lawton, Quinton Anthony" userId="6a4dc1d7-fbb8-4043-8e3f-984d083ad9b1" providerId="ADAL" clId="{52B872B1-B4B2-4346-9851-304CB274ADAE}" dt="2019-10-13T22:52:35.692" v="1312" actId="1076"/>
          <ac:spMkLst>
            <pc:docMk/>
            <pc:sldMk cId="3032874563" sldId="336"/>
            <ac:spMk id="13" creationId="{57B9B0E1-68B3-4B13-AA9C-8B834FD60BAE}"/>
          </ac:spMkLst>
        </pc:spChg>
        <pc:spChg chg="add del mod">
          <ac:chgData name="Lawton, Quinton Anthony" userId="6a4dc1d7-fbb8-4043-8e3f-984d083ad9b1" providerId="ADAL" clId="{52B872B1-B4B2-4346-9851-304CB274ADAE}" dt="2019-10-13T22:44:05.373" v="225" actId="478"/>
          <ac:spMkLst>
            <pc:docMk/>
            <pc:sldMk cId="3032874563" sldId="336"/>
            <ac:spMk id="14" creationId="{08C039D4-4D87-422C-A7C4-D886099C4A85}"/>
          </ac:spMkLst>
        </pc:spChg>
        <pc:spChg chg="add del mod">
          <ac:chgData name="Lawton, Quinton Anthony" userId="6a4dc1d7-fbb8-4043-8e3f-984d083ad9b1" providerId="ADAL" clId="{52B872B1-B4B2-4346-9851-304CB274ADAE}" dt="2019-10-13T22:44:06.293" v="226" actId="478"/>
          <ac:spMkLst>
            <pc:docMk/>
            <pc:sldMk cId="3032874563" sldId="336"/>
            <ac:spMk id="15" creationId="{FF23CC36-9274-4427-87D0-D3CF588CE3D0}"/>
          </ac:spMkLst>
        </pc:spChg>
        <pc:spChg chg="add del">
          <ac:chgData name="Lawton, Quinton Anthony" userId="6a4dc1d7-fbb8-4043-8e3f-984d083ad9b1" providerId="ADAL" clId="{52B872B1-B4B2-4346-9851-304CB274ADAE}" dt="2019-10-13T22:44:14.886" v="229"/>
          <ac:spMkLst>
            <pc:docMk/>
            <pc:sldMk cId="3032874563" sldId="336"/>
            <ac:spMk id="16" creationId="{22CA561E-E7B0-42EC-B1AE-710D2F0D3191}"/>
          </ac:spMkLst>
        </pc:spChg>
        <pc:spChg chg="add del">
          <ac:chgData name="Lawton, Quinton Anthony" userId="6a4dc1d7-fbb8-4043-8e3f-984d083ad9b1" providerId="ADAL" clId="{52B872B1-B4B2-4346-9851-304CB274ADAE}" dt="2019-10-13T22:44:14.886" v="229"/>
          <ac:spMkLst>
            <pc:docMk/>
            <pc:sldMk cId="3032874563" sldId="336"/>
            <ac:spMk id="17" creationId="{11E3228F-B0F4-4F24-B986-57B012803F67}"/>
          </ac:spMkLst>
        </pc:spChg>
        <pc:spChg chg="add del">
          <ac:chgData name="Lawton, Quinton Anthony" userId="6a4dc1d7-fbb8-4043-8e3f-984d083ad9b1" providerId="ADAL" clId="{52B872B1-B4B2-4346-9851-304CB274ADAE}" dt="2019-10-13T22:44:14.886" v="229"/>
          <ac:spMkLst>
            <pc:docMk/>
            <pc:sldMk cId="3032874563" sldId="336"/>
            <ac:spMk id="18" creationId="{D4A9A1BA-6EDA-429F-A947-DECD72499231}"/>
          </ac:spMkLst>
        </pc:spChg>
        <pc:spChg chg="add del mod">
          <ac:chgData name="Lawton, Quinton Anthony" userId="6a4dc1d7-fbb8-4043-8e3f-984d083ad9b1" providerId="ADAL" clId="{52B872B1-B4B2-4346-9851-304CB274ADAE}" dt="2019-10-13T22:52:35.692" v="1312" actId="1076"/>
          <ac:spMkLst>
            <pc:docMk/>
            <pc:sldMk cId="3032874563" sldId="336"/>
            <ac:spMk id="19" creationId="{7FB453E8-8F3D-4346-9BDB-EA26D85AD5EA}"/>
          </ac:spMkLst>
        </pc:spChg>
        <pc:spChg chg="add mod">
          <ac:chgData name="Lawton, Quinton Anthony" userId="6a4dc1d7-fbb8-4043-8e3f-984d083ad9b1" providerId="ADAL" clId="{52B872B1-B4B2-4346-9851-304CB274ADAE}" dt="2019-10-13T22:52:35.692" v="1312" actId="1076"/>
          <ac:spMkLst>
            <pc:docMk/>
            <pc:sldMk cId="3032874563" sldId="336"/>
            <ac:spMk id="20" creationId="{8057E0C4-6223-48EE-90E5-B03460669E71}"/>
          </ac:spMkLst>
        </pc:spChg>
        <pc:spChg chg="add mod">
          <ac:chgData name="Lawton, Quinton Anthony" userId="6a4dc1d7-fbb8-4043-8e3f-984d083ad9b1" providerId="ADAL" clId="{52B872B1-B4B2-4346-9851-304CB274ADAE}" dt="2019-10-13T22:52:35.692" v="1312" actId="1076"/>
          <ac:spMkLst>
            <pc:docMk/>
            <pc:sldMk cId="3032874563" sldId="336"/>
            <ac:spMk id="21" creationId="{990E8718-ED82-4B70-B2A5-F637F51C8C8B}"/>
          </ac:spMkLst>
        </pc:spChg>
        <pc:spChg chg="add mod">
          <ac:chgData name="Lawton, Quinton Anthony" userId="6a4dc1d7-fbb8-4043-8e3f-984d083ad9b1" providerId="ADAL" clId="{52B872B1-B4B2-4346-9851-304CB274ADAE}" dt="2019-10-13T22:52:35.692" v="1312" actId="1076"/>
          <ac:spMkLst>
            <pc:docMk/>
            <pc:sldMk cId="3032874563" sldId="336"/>
            <ac:spMk id="22" creationId="{F681113F-4C04-49B9-8390-598DD3B2A7F1}"/>
          </ac:spMkLst>
        </pc:spChg>
        <pc:spChg chg="add mod">
          <ac:chgData name="Lawton, Quinton Anthony" userId="6a4dc1d7-fbb8-4043-8e3f-984d083ad9b1" providerId="ADAL" clId="{52B872B1-B4B2-4346-9851-304CB274ADAE}" dt="2019-10-13T22:52:41.003" v="1314" actId="1076"/>
          <ac:spMkLst>
            <pc:docMk/>
            <pc:sldMk cId="3032874563" sldId="336"/>
            <ac:spMk id="23" creationId="{8421542D-876E-4782-B2F2-851E8E58AB6B}"/>
          </ac:spMkLst>
        </pc:spChg>
        <pc:spChg chg="add mod">
          <ac:chgData name="Lawton, Quinton Anthony" userId="6a4dc1d7-fbb8-4043-8e3f-984d083ad9b1" providerId="ADAL" clId="{52B872B1-B4B2-4346-9851-304CB274ADAE}" dt="2019-10-13T22:52:35.692" v="1312" actId="1076"/>
          <ac:spMkLst>
            <pc:docMk/>
            <pc:sldMk cId="3032874563" sldId="336"/>
            <ac:spMk id="24" creationId="{56A5F3D0-285C-4748-B41F-0B98C0CB2B5F}"/>
          </ac:spMkLst>
        </pc:spChg>
        <pc:spChg chg="add mod">
          <ac:chgData name="Lawton, Quinton Anthony" userId="6a4dc1d7-fbb8-4043-8e3f-984d083ad9b1" providerId="ADAL" clId="{52B872B1-B4B2-4346-9851-304CB274ADAE}" dt="2019-10-13T22:52:38.675" v="1313" actId="1076"/>
          <ac:spMkLst>
            <pc:docMk/>
            <pc:sldMk cId="3032874563" sldId="336"/>
            <ac:spMk id="25" creationId="{229F9B0C-9832-473C-B56B-354F75AC9E33}"/>
          </ac:spMkLst>
        </pc:spChg>
        <pc:cxnChg chg="add del mod">
          <ac:chgData name="Lawton, Quinton Anthony" userId="6a4dc1d7-fbb8-4043-8e3f-984d083ad9b1" providerId="ADAL" clId="{52B872B1-B4B2-4346-9851-304CB274ADAE}" dt="2019-10-13T22:41:10.237" v="194" actId="478"/>
          <ac:cxnSpMkLst>
            <pc:docMk/>
            <pc:sldMk cId="3032874563" sldId="336"/>
            <ac:cxnSpMk id="7" creationId="{5720D8B0-4252-4EEE-95E8-6EBBD7E6BF1A}"/>
          </ac:cxnSpMkLst>
        </pc:cxnChg>
        <pc:cxnChg chg="add del mod">
          <ac:chgData name="Lawton, Quinton Anthony" userId="6a4dc1d7-fbb8-4043-8e3f-984d083ad9b1" providerId="ADAL" clId="{52B872B1-B4B2-4346-9851-304CB274ADAE}" dt="2019-10-13T22:41:31.494" v="198" actId="478"/>
          <ac:cxnSpMkLst>
            <pc:docMk/>
            <pc:sldMk cId="3032874563" sldId="336"/>
            <ac:cxnSpMk id="9" creationId="{10C83A40-038E-463C-8627-3B866FB89E81}"/>
          </ac:cxnSpMkLst>
        </pc:cxnChg>
      </pc:sldChg>
      <pc:sldChg chg="addSp delSp modSp add">
        <pc:chgData name="Lawton, Quinton Anthony" userId="6a4dc1d7-fbb8-4043-8e3f-984d083ad9b1" providerId="ADAL" clId="{52B872B1-B4B2-4346-9851-304CB274ADAE}" dt="2019-10-13T23:04:22.259" v="3042" actId="692"/>
        <pc:sldMkLst>
          <pc:docMk/>
          <pc:sldMk cId="2726751185" sldId="337"/>
        </pc:sldMkLst>
        <pc:spChg chg="mod">
          <ac:chgData name="Lawton, Quinton Anthony" userId="6a4dc1d7-fbb8-4043-8e3f-984d083ad9b1" providerId="ADAL" clId="{52B872B1-B4B2-4346-9851-304CB274ADAE}" dt="2019-10-13T22:53:03.116" v="1317" actId="20577"/>
          <ac:spMkLst>
            <pc:docMk/>
            <pc:sldMk cId="2726751185" sldId="337"/>
            <ac:spMk id="2" creationId="{114AAB76-91B8-4FCE-BDD1-A0CA68D9210C}"/>
          </ac:spMkLst>
        </pc:spChg>
        <pc:spChg chg="mod">
          <ac:chgData name="Lawton, Quinton Anthony" userId="6a4dc1d7-fbb8-4043-8e3f-984d083ad9b1" providerId="ADAL" clId="{52B872B1-B4B2-4346-9851-304CB274ADAE}" dt="2019-10-13T23:00:45.481" v="2971" actId="27636"/>
          <ac:spMkLst>
            <pc:docMk/>
            <pc:sldMk cId="2726751185" sldId="337"/>
            <ac:spMk id="3" creationId="{2585B9CD-DDE8-4154-A922-D4EA1D03B82C}"/>
          </ac:spMkLst>
        </pc:spChg>
        <pc:spChg chg="del">
          <ac:chgData name="Lawton, Quinton Anthony" userId="6a4dc1d7-fbb8-4043-8e3f-984d083ad9b1" providerId="ADAL" clId="{52B872B1-B4B2-4346-9851-304CB274ADAE}" dt="2019-10-13T22:53:32.261" v="1319" actId="478"/>
          <ac:spMkLst>
            <pc:docMk/>
            <pc:sldMk cId="2726751185" sldId="337"/>
            <ac:spMk id="5" creationId="{E34C9A47-0F66-4041-95F0-247C8901A9B5}"/>
          </ac:spMkLst>
        </pc:spChg>
        <pc:spChg chg="del">
          <ac:chgData name="Lawton, Quinton Anthony" userId="6a4dc1d7-fbb8-4043-8e3f-984d083ad9b1" providerId="ADAL" clId="{52B872B1-B4B2-4346-9851-304CB274ADAE}" dt="2019-10-13T22:53:37.637" v="1322" actId="478"/>
          <ac:spMkLst>
            <pc:docMk/>
            <pc:sldMk cId="2726751185" sldId="337"/>
            <ac:spMk id="12" creationId="{7707C1FC-576D-407C-AF25-C4002C64C53A}"/>
          </ac:spMkLst>
        </pc:spChg>
        <pc:spChg chg="del">
          <ac:chgData name="Lawton, Quinton Anthony" userId="6a4dc1d7-fbb8-4043-8e3f-984d083ad9b1" providerId="ADAL" clId="{52B872B1-B4B2-4346-9851-304CB274ADAE}" dt="2019-10-13T22:53:38.732" v="1323" actId="478"/>
          <ac:spMkLst>
            <pc:docMk/>
            <pc:sldMk cId="2726751185" sldId="337"/>
            <ac:spMk id="13" creationId="{57B9B0E1-68B3-4B13-AA9C-8B834FD60BAE}"/>
          </ac:spMkLst>
        </pc:spChg>
        <pc:spChg chg="add mod">
          <ac:chgData name="Lawton, Quinton Anthony" userId="6a4dc1d7-fbb8-4043-8e3f-984d083ad9b1" providerId="ADAL" clId="{52B872B1-B4B2-4346-9851-304CB274ADAE}" dt="2019-10-13T23:01:52.067" v="2995" actId="207"/>
          <ac:spMkLst>
            <pc:docMk/>
            <pc:sldMk cId="2726751185" sldId="337"/>
            <ac:spMk id="14" creationId="{29410046-42C0-4BA0-9B23-9F5E7FE0EA82}"/>
          </ac:spMkLst>
        </pc:spChg>
        <pc:spChg chg="add del">
          <ac:chgData name="Lawton, Quinton Anthony" userId="6a4dc1d7-fbb8-4043-8e3f-984d083ad9b1" providerId="ADAL" clId="{52B872B1-B4B2-4346-9851-304CB274ADAE}" dt="2019-10-13T23:01:03.213" v="2977"/>
          <ac:spMkLst>
            <pc:docMk/>
            <pc:sldMk cId="2726751185" sldId="337"/>
            <ac:spMk id="15" creationId="{71167C09-0A32-4295-A21E-DEB7C7737965}"/>
          </ac:spMkLst>
        </pc:spChg>
        <pc:spChg chg="add mod">
          <ac:chgData name="Lawton, Quinton Anthony" userId="6a4dc1d7-fbb8-4043-8e3f-984d083ad9b1" providerId="ADAL" clId="{52B872B1-B4B2-4346-9851-304CB274ADAE}" dt="2019-10-13T23:02:37.266" v="3014" actId="1076"/>
          <ac:spMkLst>
            <pc:docMk/>
            <pc:sldMk cId="2726751185" sldId="337"/>
            <ac:spMk id="16" creationId="{86030530-7D7B-41EB-9C83-7E842D80DE5E}"/>
          </ac:spMkLst>
        </pc:spChg>
        <pc:spChg chg="add mod">
          <ac:chgData name="Lawton, Quinton Anthony" userId="6a4dc1d7-fbb8-4043-8e3f-984d083ad9b1" providerId="ADAL" clId="{52B872B1-B4B2-4346-9851-304CB274ADAE}" dt="2019-10-13T23:02:46.110" v="3020" actId="207"/>
          <ac:spMkLst>
            <pc:docMk/>
            <pc:sldMk cId="2726751185" sldId="337"/>
            <ac:spMk id="17" creationId="{3DEE3E31-B763-49A0-89E0-D55A8040F2B6}"/>
          </ac:spMkLst>
        </pc:spChg>
        <pc:spChg chg="del">
          <ac:chgData name="Lawton, Quinton Anthony" userId="6a4dc1d7-fbb8-4043-8e3f-984d083ad9b1" providerId="ADAL" clId="{52B872B1-B4B2-4346-9851-304CB274ADAE}" dt="2019-10-13T22:53:41.716" v="1326" actId="478"/>
          <ac:spMkLst>
            <pc:docMk/>
            <pc:sldMk cId="2726751185" sldId="337"/>
            <ac:spMk id="19" creationId="{7FB453E8-8F3D-4346-9BDB-EA26D85AD5EA}"/>
          </ac:spMkLst>
        </pc:spChg>
        <pc:spChg chg="del">
          <ac:chgData name="Lawton, Quinton Anthony" userId="6a4dc1d7-fbb8-4043-8e3f-984d083ad9b1" providerId="ADAL" clId="{52B872B1-B4B2-4346-9851-304CB274ADAE}" dt="2019-10-13T22:53:43.907" v="1327" actId="478"/>
          <ac:spMkLst>
            <pc:docMk/>
            <pc:sldMk cId="2726751185" sldId="337"/>
            <ac:spMk id="20" creationId="{8057E0C4-6223-48EE-90E5-B03460669E71}"/>
          </ac:spMkLst>
        </pc:spChg>
        <pc:spChg chg="del">
          <ac:chgData name="Lawton, Quinton Anthony" userId="6a4dc1d7-fbb8-4043-8e3f-984d083ad9b1" providerId="ADAL" clId="{52B872B1-B4B2-4346-9851-304CB274ADAE}" dt="2019-10-13T22:53:40.964" v="1325" actId="478"/>
          <ac:spMkLst>
            <pc:docMk/>
            <pc:sldMk cId="2726751185" sldId="337"/>
            <ac:spMk id="21" creationId="{990E8718-ED82-4B70-B2A5-F637F51C8C8B}"/>
          </ac:spMkLst>
        </pc:spChg>
        <pc:spChg chg="del">
          <ac:chgData name="Lawton, Quinton Anthony" userId="6a4dc1d7-fbb8-4043-8e3f-984d083ad9b1" providerId="ADAL" clId="{52B872B1-B4B2-4346-9851-304CB274ADAE}" dt="2019-10-13T22:53:45.364" v="1328" actId="478"/>
          <ac:spMkLst>
            <pc:docMk/>
            <pc:sldMk cId="2726751185" sldId="337"/>
            <ac:spMk id="22" creationId="{F681113F-4C04-49B9-8390-598DD3B2A7F1}"/>
          </ac:spMkLst>
        </pc:spChg>
        <pc:spChg chg="del">
          <ac:chgData name="Lawton, Quinton Anthony" userId="6a4dc1d7-fbb8-4043-8e3f-984d083ad9b1" providerId="ADAL" clId="{52B872B1-B4B2-4346-9851-304CB274ADAE}" dt="2019-10-13T22:53:39.517" v="1324" actId="478"/>
          <ac:spMkLst>
            <pc:docMk/>
            <pc:sldMk cId="2726751185" sldId="337"/>
            <ac:spMk id="23" creationId="{8421542D-876E-4782-B2F2-851E8E58AB6B}"/>
          </ac:spMkLst>
        </pc:spChg>
        <pc:spChg chg="del">
          <ac:chgData name="Lawton, Quinton Anthony" userId="6a4dc1d7-fbb8-4043-8e3f-984d083ad9b1" providerId="ADAL" clId="{52B872B1-B4B2-4346-9851-304CB274ADAE}" dt="2019-10-13T22:53:34.107" v="1320" actId="478"/>
          <ac:spMkLst>
            <pc:docMk/>
            <pc:sldMk cId="2726751185" sldId="337"/>
            <ac:spMk id="24" creationId="{56A5F3D0-285C-4748-B41F-0B98C0CB2B5F}"/>
          </ac:spMkLst>
        </pc:spChg>
        <pc:spChg chg="del">
          <ac:chgData name="Lawton, Quinton Anthony" userId="6a4dc1d7-fbb8-4043-8e3f-984d083ad9b1" providerId="ADAL" clId="{52B872B1-B4B2-4346-9851-304CB274ADAE}" dt="2019-10-13T22:53:35.796" v="1321" actId="478"/>
          <ac:spMkLst>
            <pc:docMk/>
            <pc:sldMk cId="2726751185" sldId="337"/>
            <ac:spMk id="25" creationId="{229F9B0C-9832-473C-B56B-354F75AC9E33}"/>
          </ac:spMkLst>
        </pc:spChg>
        <pc:spChg chg="add mod">
          <ac:chgData name="Lawton, Quinton Anthony" userId="6a4dc1d7-fbb8-4043-8e3f-984d083ad9b1" providerId="ADAL" clId="{52B872B1-B4B2-4346-9851-304CB274ADAE}" dt="2019-10-13T23:03:59.442" v="3036" actId="1076"/>
          <ac:spMkLst>
            <pc:docMk/>
            <pc:sldMk cId="2726751185" sldId="337"/>
            <ac:spMk id="27" creationId="{CD87636C-CA90-4D5B-A0AE-908042190DF0}"/>
          </ac:spMkLst>
        </pc:spChg>
        <pc:spChg chg="add mod">
          <ac:chgData name="Lawton, Quinton Anthony" userId="6a4dc1d7-fbb8-4043-8e3f-984d083ad9b1" providerId="ADAL" clId="{52B872B1-B4B2-4346-9851-304CB274ADAE}" dt="2019-10-13T23:04:01.699" v="3037" actId="1076"/>
          <ac:spMkLst>
            <pc:docMk/>
            <pc:sldMk cId="2726751185" sldId="337"/>
            <ac:spMk id="28" creationId="{7ECD7CD9-DF34-4E25-995D-E9F55B23528A}"/>
          </ac:spMkLst>
        </pc:spChg>
        <pc:spChg chg="add mod">
          <ac:chgData name="Lawton, Quinton Anthony" userId="6a4dc1d7-fbb8-4043-8e3f-984d083ad9b1" providerId="ADAL" clId="{52B872B1-B4B2-4346-9851-304CB274ADAE}" dt="2019-10-13T23:04:22.259" v="3042" actId="692"/>
          <ac:spMkLst>
            <pc:docMk/>
            <pc:sldMk cId="2726751185" sldId="337"/>
            <ac:spMk id="29" creationId="{E591252C-2869-4593-92BD-FAEBB7133B4F}"/>
          </ac:spMkLst>
        </pc:spChg>
        <pc:spChg chg="add mod">
          <ac:chgData name="Lawton, Quinton Anthony" userId="6a4dc1d7-fbb8-4043-8e3f-984d083ad9b1" providerId="ADAL" clId="{52B872B1-B4B2-4346-9851-304CB274ADAE}" dt="2019-10-13T23:04:22.259" v="3042" actId="692"/>
          <ac:spMkLst>
            <pc:docMk/>
            <pc:sldMk cId="2726751185" sldId="337"/>
            <ac:spMk id="30" creationId="{CB63979E-3E9E-4A76-A6CB-E99E83598961}"/>
          </ac:spMkLst>
        </pc:spChg>
        <pc:cxnChg chg="add mod">
          <ac:chgData name="Lawton, Quinton Anthony" userId="6a4dc1d7-fbb8-4043-8e3f-984d083ad9b1" providerId="ADAL" clId="{52B872B1-B4B2-4346-9851-304CB274ADAE}" dt="2019-10-13T23:03:27.475" v="3029" actId="1076"/>
          <ac:cxnSpMkLst>
            <pc:docMk/>
            <pc:sldMk cId="2726751185" sldId="337"/>
            <ac:cxnSpMk id="6" creationId="{EF3AC06C-113D-4C74-8872-17DF1C4CA1FE}"/>
          </ac:cxnSpMkLst>
        </pc:cxnChg>
        <pc:cxnChg chg="add mod">
          <ac:chgData name="Lawton, Quinton Anthony" userId="6a4dc1d7-fbb8-4043-8e3f-984d083ad9b1" providerId="ADAL" clId="{52B872B1-B4B2-4346-9851-304CB274ADAE}" dt="2019-10-13T23:03:39.220" v="3033" actId="14100"/>
          <ac:cxnSpMkLst>
            <pc:docMk/>
            <pc:sldMk cId="2726751185" sldId="337"/>
            <ac:cxnSpMk id="26" creationId="{C272E259-7042-444C-8BED-774195A3DE0B}"/>
          </ac:cxnSpMkLst>
        </pc:cxnChg>
      </pc:sldChg>
      <pc:sldChg chg="delSp modSp add">
        <pc:chgData name="Lawton, Quinton Anthony" userId="6a4dc1d7-fbb8-4043-8e3f-984d083ad9b1" providerId="ADAL" clId="{52B872B1-B4B2-4346-9851-304CB274ADAE}" dt="2019-10-13T23:04:56.682" v="3051" actId="14100"/>
        <pc:sldMkLst>
          <pc:docMk/>
          <pc:sldMk cId="1383879259" sldId="338"/>
        </pc:sldMkLst>
        <pc:spChg chg="mod">
          <ac:chgData name="Lawton, Quinton Anthony" userId="6a4dc1d7-fbb8-4043-8e3f-984d083ad9b1" providerId="ADAL" clId="{52B872B1-B4B2-4346-9851-304CB274ADAE}" dt="2019-10-13T23:04:38.546" v="3046" actId="20577"/>
          <ac:spMkLst>
            <pc:docMk/>
            <pc:sldMk cId="1383879259" sldId="338"/>
            <ac:spMk id="2" creationId="{114AAB76-91B8-4FCE-BDD1-A0CA68D9210C}"/>
          </ac:spMkLst>
        </pc:spChg>
        <pc:spChg chg="mod">
          <ac:chgData name="Lawton, Quinton Anthony" userId="6a4dc1d7-fbb8-4043-8e3f-984d083ad9b1" providerId="ADAL" clId="{52B872B1-B4B2-4346-9851-304CB274ADAE}" dt="2019-10-13T23:04:56.682" v="3051" actId="14100"/>
          <ac:spMkLst>
            <pc:docMk/>
            <pc:sldMk cId="1383879259" sldId="338"/>
            <ac:spMk id="3" creationId="{2585B9CD-DDE8-4154-A922-D4EA1D03B82C}"/>
          </ac:spMkLst>
        </pc:spChg>
        <pc:spChg chg="del">
          <ac:chgData name="Lawton, Quinton Anthony" userId="6a4dc1d7-fbb8-4043-8e3f-984d083ad9b1" providerId="ADAL" clId="{52B872B1-B4B2-4346-9851-304CB274ADAE}" dt="2019-10-13T23:04:48.331" v="3049" actId="478"/>
          <ac:spMkLst>
            <pc:docMk/>
            <pc:sldMk cId="1383879259" sldId="338"/>
            <ac:spMk id="14" creationId="{29410046-42C0-4BA0-9B23-9F5E7FE0EA82}"/>
          </ac:spMkLst>
        </pc:spChg>
        <pc:spChg chg="del">
          <ac:chgData name="Lawton, Quinton Anthony" userId="6a4dc1d7-fbb8-4043-8e3f-984d083ad9b1" providerId="ADAL" clId="{52B872B1-B4B2-4346-9851-304CB274ADAE}" dt="2019-10-13T23:04:48.331" v="3049" actId="478"/>
          <ac:spMkLst>
            <pc:docMk/>
            <pc:sldMk cId="1383879259" sldId="338"/>
            <ac:spMk id="16" creationId="{86030530-7D7B-41EB-9C83-7E842D80DE5E}"/>
          </ac:spMkLst>
        </pc:spChg>
        <pc:spChg chg="del">
          <ac:chgData name="Lawton, Quinton Anthony" userId="6a4dc1d7-fbb8-4043-8e3f-984d083ad9b1" providerId="ADAL" clId="{52B872B1-B4B2-4346-9851-304CB274ADAE}" dt="2019-10-13T23:04:48.331" v="3049" actId="478"/>
          <ac:spMkLst>
            <pc:docMk/>
            <pc:sldMk cId="1383879259" sldId="338"/>
            <ac:spMk id="17" creationId="{3DEE3E31-B763-49A0-89E0-D55A8040F2B6}"/>
          </ac:spMkLst>
        </pc:spChg>
        <pc:spChg chg="del">
          <ac:chgData name="Lawton, Quinton Anthony" userId="6a4dc1d7-fbb8-4043-8e3f-984d083ad9b1" providerId="ADAL" clId="{52B872B1-B4B2-4346-9851-304CB274ADAE}" dt="2019-10-13T23:04:48.331" v="3049" actId="478"/>
          <ac:spMkLst>
            <pc:docMk/>
            <pc:sldMk cId="1383879259" sldId="338"/>
            <ac:spMk id="27" creationId="{CD87636C-CA90-4D5B-A0AE-908042190DF0}"/>
          </ac:spMkLst>
        </pc:spChg>
        <pc:spChg chg="del">
          <ac:chgData name="Lawton, Quinton Anthony" userId="6a4dc1d7-fbb8-4043-8e3f-984d083ad9b1" providerId="ADAL" clId="{52B872B1-B4B2-4346-9851-304CB274ADAE}" dt="2019-10-13T23:04:48.331" v="3049" actId="478"/>
          <ac:spMkLst>
            <pc:docMk/>
            <pc:sldMk cId="1383879259" sldId="338"/>
            <ac:spMk id="28" creationId="{7ECD7CD9-DF34-4E25-995D-E9F55B23528A}"/>
          </ac:spMkLst>
        </pc:spChg>
        <pc:spChg chg="del">
          <ac:chgData name="Lawton, Quinton Anthony" userId="6a4dc1d7-fbb8-4043-8e3f-984d083ad9b1" providerId="ADAL" clId="{52B872B1-B4B2-4346-9851-304CB274ADAE}" dt="2019-10-13T23:04:48.331" v="3049" actId="478"/>
          <ac:spMkLst>
            <pc:docMk/>
            <pc:sldMk cId="1383879259" sldId="338"/>
            <ac:spMk id="29" creationId="{E591252C-2869-4593-92BD-FAEBB7133B4F}"/>
          </ac:spMkLst>
        </pc:spChg>
        <pc:spChg chg="del">
          <ac:chgData name="Lawton, Quinton Anthony" userId="6a4dc1d7-fbb8-4043-8e3f-984d083ad9b1" providerId="ADAL" clId="{52B872B1-B4B2-4346-9851-304CB274ADAE}" dt="2019-10-13T23:04:48.331" v="3049" actId="478"/>
          <ac:spMkLst>
            <pc:docMk/>
            <pc:sldMk cId="1383879259" sldId="338"/>
            <ac:spMk id="30" creationId="{CB63979E-3E9E-4A76-A6CB-E99E83598961}"/>
          </ac:spMkLst>
        </pc:spChg>
        <pc:cxnChg chg="del">
          <ac:chgData name="Lawton, Quinton Anthony" userId="6a4dc1d7-fbb8-4043-8e3f-984d083ad9b1" providerId="ADAL" clId="{52B872B1-B4B2-4346-9851-304CB274ADAE}" dt="2019-10-13T23:04:48.331" v="3049" actId="478"/>
          <ac:cxnSpMkLst>
            <pc:docMk/>
            <pc:sldMk cId="1383879259" sldId="338"/>
            <ac:cxnSpMk id="6" creationId="{EF3AC06C-113D-4C74-8872-17DF1C4CA1FE}"/>
          </ac:cxnSpMkLst>
        </pc:cxnChg>
        <pc:cxnChg chg="del">
          <ac:chgData name="Lawton, Quinton Anthony" userId="6a4dc1d7-fbb8-4043-8e3f-984d083ad9b1" providerId="ADAL" clId="{52B872B1-B4B2-4346-9851-304CB274ADAE}" dt="2019-10-13T23:04:48.331" v="3049" actId="478"/>
          <ac:cxnSpMkLst>
            <pc:docMk/>
            <pc:sldMk cId="1383879259" sldId="338"/>
            <ac:cxnSpMk id="26" creationId="{C272E259-7042-444C-8BED-774195A3DE0B}"/>
          </ac:cxnSpMkLst>
        </pc:cxnChg>
      </pc:sldChg>
      <pc:sldChg chg="modSp add">
        <pc:chgData name="Lawton, Quinton Anthony" userId="6a4dc1d7-fbb8-4043-8e3f-984d083ad9b1" providerId="ADAL" clId="{52B872B1-B4B2-4346-9851-304CB274ADAE}" dt="2019-10-13T23:05:09.555" v="3056" actId="20577"/>
        <pc:sldMkLst>
          <pc:docMk/>
          <pc:sldMk cId="3245993682" sldId="339"/>
        </pc:sldMkLst>
        <pc:spChg chg="mod">
          <ac:chgData name="Lawton, Quinton Anthony" userId="6a4dc1d7-fbb8-4043-8e3f-984d083ad9b1" providerId="ADAL" clId="{52B872B1-B4B2-4346-9851-304CB274ADAE}" dt="2019-10-13T23:05:09.555" v="3056" actId="20577"/>
          <ac:spMkLst>
            <pc:docMk/>
            <pc:sldMk cId="3245993682" sldId="339"/>
            <ac:spMk id="2" creationId="{114AAB76-91B8-4FCE-BDD1-A0CA68D9210C}"/>
          </ac:spMkLst>
        </pc:spChg>
      </pc:sldChg>
      <pc:sldChg chg="modSp">
        <pc:chgData name="Lawton, Quinton Anthony" userId="6a4dc1d7-fbb8-4043-8e3f-984d083ad9b1" providerId="ADAL" clId="{52B872B1-B4B2-4346-9851-304CB274ADAE}" dt="2019-10-15T20:54:38.184" v="3074" actId="20577"/>
        <pc:sldMkLst>
          <pc:docMk/>
          <pc:sldMk cId="3756139333" sldId="361"/>
        </pc:sldMkLst>
        <pc:spChg chg="mod">
          <ac:chgData name="Lawton, Quinton Anthony" userId="6a4dc1d7-fbb8-4043-8e3f-984d083ad9b1" providerId="ADAL" clId="{52B872B1-B4B2-4346-9851-304CB274ADAE}" dt="2019-10-15T20:54:38.184" v="3074" actId="20577"/>
          <ac:spMkLst>
            <pc:docMk/>
            <pc:sldMk cId="3756139333" sldId="361"/>
            <ac:spMk id="2" creationId="{49B879D6-17B2-490A-B11E-3E43061BAC68}"/>
          </ac:spMkLst>
        </pc:spChg>
      </pc:sldChg>
    </pc:docChg>
  </pc:docChgLst>
  <pc:docChgLst>
    <pc:chgData name="Lawton, Quinton Anthony" userId="6a4dc1d7-fbb8-4043-8e3f-984d083ad9b1" providerId="ADAL" clId="{D88319E8-7883-4191-A216-B06DC96213D1}"/>
    <pc:docChg chg="undo custSel addSld delSld modSld sldOrd">
      <pc:chgData name="Lawton, Quinton Anthony" userId="6a4dc1d7-fbb8-4043-8e3f-984d083ad9b1" providerId="ADAL" clId="{D88319E8-7883-4191-A216-B06DC96213D1}" dt="2019-10-15T20:00:20.989" v="17117" actId="207"/>
      <pc:docMkLst>
        <pc:docMk/>
      </pc:docMkLst>
      <pc:sldChg chg="modSp">
        <pc:chgData name="Lawton, Quinton Anthony" userId="6a4dc1d7-fbb8-4043-8e3f-984d083ad9b1" providerId="ADAL" clId="{D88319E8-7883-4191-A216-B06DC96213D1}" dt="2019-10-15T16:36:01.982" v="2275" actId="1076"/>
        <pc:sldMkLst>
          <pc:docMk/>
          <pc:sldMk cId="2639589138" sldId="303"/>
        </pc:sldMkLst>
        <pc:spChg chg="mod">
          <ac:chgData name="Lawton, Quinton Anthony" userId="6a4dc1d7-fbb8-4043-8e3f-984d083ad9b1" providerId="ADAL" clId="{D88319E8-7883-4191-A216-B06DC96213D1}" dt="2019-10-15T16:36:01.982" v="2275" actId="1076"/>
          <ac:spMkLst>
            <pc:docMk/>
            <pc:sldMk cId="2639589138" sldId="303"/>
            <ac:spMk id="11" creationId="{00000000-0000-0000-0000-000000000000}"/>
          </ac:spMkLst>
        </pc:spChg>
      </pc:sldChg>
      <pc:sldChg chg="addSp modSp">
        <pc:chgData name="Lawton, Quinton Anthony" userId="6a4dc1d7-fbb8-4043-8e3f-984d083ad9b1" providerId="ADAL" clId="{D88319E8-7883-4191-A216-B06DC96213D1}" dt="2019-10-15T19:59:37.300" v="17072" actId="20577"/>
        <pc:sldMkLst>
          <pc:docMk/>
          <pc:sldMk cId="1226459764" sldId="335"/>
        </pc:sldMkLst>
        <pc:spChg chg="mod">
          <ac:chgData name="Lawton, Quinton Anthony" userId="6a4dc1d7-fbb8-4043-8e3f-984d083ad9b1" providerId="ADAL" clId="{D88319E8-7883-4191-A216-B06DC96213D1}" dt="2019-10-15T19:54:38.677" v="15829" actId="20577"/>
          <ac:spMkLst>
            <pc:docMk/>
            <pc:sldMk cId="1226459764" sldId="335"/>
            <ac:spMk id="2" creationId="{C19EE7A6-D5CB-6A4B-BF37-7B5CE73BF6BF}"/>
          </ac:spMkLst>
        </pc:spChg>
        <pc:spChg chg="mod">
          <ac:chgData name="Lawton, Quinton Anthony" userId="6a4dc1d7-fbb8-4043-8e3f-984d083ad9b1" providerId="ADAL" clId="{D88319E8-7883-4191-A216-B06DC96213D1}" dt="2019-10-15T19:59:37.300" v="17072" actId="20577"/>
          <ac:spMkLst>
            <pc:docMk/>
            <pc:sldMk cId="1226459764" sldId="335"/>
            <ac:spMk id="3" creationId="{4F04215F-5C25-6848-B2F0-541D233F7A9A}"/>
          </ac:spMkLst>
        </pc:spChg>
        <pc:picChg chg="add mod">
          <ac:chgData name="Lawton, Quinton Anthony" userId="6a4dc1d7-fbb8-4043-8e3f-984d083ad9b1" providerId="ADAL" clId="{D88319E8-7883-4191-A216-B06DC96213D1}" dt="2019-10-15T19:49:30.873" v="15680" actId="1076"/>
          <ac:picMkLst>
            <pc:docMk/>
            <pc:sldMk cId="1226459764" sldId="335"/>
            <ac:picMk id="4" creationId="{285A0C9D-5168-4FA0-8436-91C0A5E86285}"/>
          </ac:picMkLst>
        </pc:picChg>
      </pc:sldChg>
      <pc:sldChg chg="modSp">
        <pc:chgData name="Lawton, Quinton Anthony" userId="6a4dc1d7-fbb8-4043-8e3f-984d083ad9b1" providerId="ADAL" clId="{D88319E8-7883-4191-A216-B06DC96213D1}" dt="2019-10-15T16:28:41.464" v="1511" actId="1076"/>
        <pc:sldMkLst>
          <pc:docMk/>
          <pc:sldMk cId="1383879259" sldId="338"/>
        </pc:sldMkLst>
        <pc:spChg chg="mod">
          <ac:chgData name="Lawton, Quinton Anthony" userId="6a4dc1d7-fbb8-4043-8e3f-984d083ad9b1" providerId="ADAL" clId="{D88319E8-7883-4191-A216-B06DC96213D1}" dt="2019-10-15T16:28:41.464" v="1511" actId="1076"/>
          <ac:spMkLst>
            <pc:docMk/>
            <pc:sldMk cId="1383879259" sldId="338"/>
            <ac:spMk id="3" creationId="{2585B9CD-DDE8-4154-A922-D4EA1D03B82C}"/>
          </ac:spMkLst>
        </pc:spChg>
      </pc:sldChg>
      <pc:sldChg chg="modSp">
        <pc:chgData name="Lawton, Quinton Anthony" userId="6a4dc1d7-fbb8-4043-8e3f-984d083ad9b1" providerId="ADAL" clId="{D88319E8-7883-4191-A216-B06DC96213D1}" dt="2019-10-15T16:33:58.677" v="2273" actId="14100"/>
        <pc:sldMkLst>
          <pc:docMk/>
          <pc:sldMk cId="3245993682" sldId="339"/>
        </pc:sldMkLst>
        <pc:spChg chg="mod">
          <ac:chgData name="Lawton, Quinton Anthony" userId="6a4dc1d7-fbb8-4043-8e3f-984d083ad9b1" providerId="ADAL" clId="{D88319E8-7883-4191-A216-B06DC96213D1}" dt="2019-10-15T16:33:58.677" v="2273" actId="14100"/>
          <ac:spMkLst>
            <pc:docMk/>
            <pc:sldMk cId="3245993682" sldId="339"/>
            <ac:spMk id="3" creationId="{2585B9CD-DDE8-4154-A922-D4EA1D03B82C}"/>
          </ac:spMkLst>
        </pc:spChg>
      </pc:sldChg>
      <pc:sldChg chg="addSp modSp add">
        <pc:chgData name="Lawton, Quinton Anthony" userId="6a4dc1d7-fbb8-4043-8e3f-984d083ad9b1" providerId="ADAL" clId="{D88319E8-7883-4191-A216-B06DC96213D1}" dt="2019-10-15T16:50:38.768" v="3047" actId="20577"/>
        <pc:sldMkLst>
          <pc:docMk/>
          <pc:sldMk cId="2703965612" sldId="340"/>
        </pc:sldMkLst>
        <pc:spChg chg="mod">
          <ac:chgData name="Lawton, Quinton Anthony" userId="6a4dc1d7-fbb8-4043-8e3f-984d083ad9b1" providerId="ADAL" clId="{D88319E8-7883-4191-A216-B06DC96213D1}" dt="2019-10-15T16:44:53.461" v="2287" actId="20577"/>
          <ac:spMkLst>
            <pc:docMk/>
            <pc:sldMk cId="2703965612" sldId="340"/>
            <ac:spMk id="2" creationId="{51C7F041-CD03-4B71-8DE8-9F558ED066A0}"/>
          </ac:spMkLst>
        </pc:spChg>
        <pc:spChg chg="mod">
          <ac:chgData name="Lawton, Quinton Anthony" userId="6a4dc1d7-fbb8-4043-8e3f-984d083ad9b1" providerId="ADAL" clId="{D88319E8-7883-4191-A216-B06DC96213D1}" dt="2019-10-15T16:50:38.768" v="3047" actId="20577"/>
          <ac:spMkLst>
            <pc:docMk/>
            <pc:sldMk cId="2703965612" sldId="340"/>
            <ac:spMk id="3" creationId="{563F0BC1-2ECC-4B64-AB65-2C24A5C037D2}"/>
          </ac:spMkLst>
        </pc:spChg>
        <pc:picChg chg="add mod">
          <ac:chgData name="Lawton, Quinton Anthony" userId="6a4dc1d7-fbb8-4043-8e3f-984d083ad9b1" providerId="ADAL" clId="{D88319E8-7883-4191-A216-B06DC96213D1}" dt="2019-10-15T16:47:37.346" v="2568" actId="1076"/>
          <ac:picMkLst>
            <pc:docMk/>
            <pc:sldMk cId="2703965612" sldId="340"/>
            <ac:picMk id="4" creationId="{DAE64F57-440B-432E-B3BE-D76D20CF22E6}"/>
          </ac:picMkLst>
        </pc:picChg>
      </pc:sldChg>
      <pc:sldChg chg="addSp delSp modSp add">
        <pc:chgData name="Lawton, Quinton Anthony" userId="6a4dc1d7-fbb8-4043-8e3f-984d083ad9b1" providerId="ADAL" clId="{D88319E8-7883-4191-A216-B06DC96213D1}" dt="2019-10-15T17:07:59.612" v="3402" actId="1076"/>
        <pc:sldMkLst>
          <pc:docMk/>
          <pc:sldMk cId="1027847894" sldId="341"/>
        </pc:sldMkLst>
        <pc:spChg chg="mod">
          <ac:chgData name="Lawton, Quinton Anthony" userId="6a4dc1d7-fbb8-4043-8e3f-984d083ad9b1" providerId="ADAL" clId="{D88319E8-7883-4191-A216-B06DC96213D1}" dt="2019-10-15T16:48:42.009" v="2785" actId="20577"/>
          <ac:spMkLst>
            <pc:docMk/>
            <pc:sldMk cId="1027847894" sldId="341"/>
            <ac:spMk id="2" creationId="{3B8B815B-7B07-43EC-B23C-2514C7D040E6}"/>
          </ac:spMkLst>
        </pc:spChg>
        <pc:spChg chg="del">
          <ac:chgData name="Lawton, Quinton Anthony" userId="6a4dc1d7-fbb8-4043-8e3f-984d083ad9b1" providerId="ADAL" clId="{D88319E8-7883-4191-A216-B06DC96213D1}" dt="2019-10-15T16:51:20.952" v="3052" actId="478"/>
          <ac:spMkLst>
            <pc:docMk/>
            <pc:sldMk cId="1027847894" sldId="341"/>
            <ac:spMk id="3" creationId="{687A38BF-A577-41EE-BE8B-ACF8F0A2917B}"/>
          </ac:spMkLst>
        </pc:spChg>
        <pc:spChg chg="add mod">
          <ac:chgData name="Lawton, Quinton Anthony" userId="6a4dc1d7-fbb8-4043-8e3f-984d083ad9b1" providerId="ADAL" clId="{D88319E8-7883-4191-A216-B06DC96213D1}" dt="2019-10-15T17:02:14.131" v="3242" actId="164"/>
          <ac:spMkLst>
            <pc:docMk/>
            <pc:sldMk cId="1027847894" sldId="341"/>
            <ac:spMk id="5" creationId="{2E51F3AF-6093-458A-86B2-7225AD4E65BF}"/>
          </ac:spMkLst>
        </pc:spChg>
        <pc:spChg chg="add mod">
          <ac:chgData name="Lawton, Quinton Anthony" userId="6a4dc1d7-fbb8-4043-8e3f-984d083ad9b1" providerId="ADAL" clId="{D88319E8-7883-4191-A216-B06DC96213D1}" dt="2019-10-15T17:02:14.131" v="3242" actId="164"/>
          <ac:spMkLst>
            <pc:docMk/>
            <pc:sldMk cId="1027847894" sldId="341"/>
            <ac:spMk id="6" creationId="{9C12E2B0-FBDC-4FA1-BE86-4CC6F83219A9}"/>
          </ac:spMkLst>
        </pc:spChg>
        <pc:spChg chg="add mod">
          <ac:chgData name="Lawton, Quinton Anthony" userId="6a4dc1d7-fbb8-4043-8e3f-984d083ad9b1" providerId="ADAL" clId="{D88319E8-7883-4191-A216-B06DC96213D1}" dt="2019-10-15T16:54:47.854" v="3142" actId="1076"/>
          <ac:spMkLst>
            <pc:docMk/>
            <pc:sldMk cId="1027847894" sldId="341"/>
            <ac:spMk id="14" creationId="{5A41A82F-AE1D-4C67-ABD0-D7B6272C0347}"/>
          </ac:spMkLst>
        </pc:spChg>
        <pc:spChg chg="add mod">
          <ac:chgData name="Lawton, Quinton Anthony" userId="6a4dc1d7-fbb8-4043-8e3f-984d083ad9b1" providerId="ADAL" clId="{D88319E8-7883-4191-A216-B06DC96213D1}" dt="2019-10-15T16:56:10.748" v="3170" actId="1076"/>
          <ac:spMkLst>
            <pc:docMk/>
            <pc:sldMk cId="1027847894" sldId="341"/>
            <ac:spMk id="23" creationId="{B130E467-1373-46F5-A0D2-BFE14A6F421D}"/>
          </ac:spMkLst>
        </pc:spChg>
        <pc:spChg chg="add mod">
          <ac:chgData name="Lawton, Quinton Anthony" userId="6a4dc1d7-fbb8-4043-8e3f-984d083ad9b1" providerId="ADAL" clId="{D88319E8-7883-4191-A216-B06DC96213D1}" dt="2019-10-15T16:58:44.067" v="3241" actId="20577"/>
          <ac:spMkLst>
            <pc:docMk/>
            <pc:sldMk cId="1027847894" sldId="341"/>
            <ac:spMk id="24" creationId="{668DF093-6219-4204-A6EE-66ED7FA86B62}"/>
          </ac:spMkLst>
        </pc:spChg>
        <pc:spChg chg="add mod">
          <ac:chgData name="Lawton, Quinton Anthony" userId="6a4dc1d7-fbb8-4043-8e3f-984d083ad9b1" providerId="ADAL" clId="{D88319E8-7883-4191-A216-B06DC96213D1}" dt="2019-10-15T16:58:12.795" v="3224" actId="14100"/>
          <ac:spMkLst>
            <pc:docMk/>
            <pc:sldMk cId="1027847894" sldId="341"/>
            <ac:spMk id="25" creationId="{58EDB329-584A-4F01-9301-F5F464CF8119}"/>
          </ac:spMkLst>
        </pc:spChg>
        <pc:spChg chg="add del mod">
          <ac:chgData name="Lawton, Quinton Anthony" userId="6a4dc1d7-fbb8-4043-8e3f-984d083ad9b1" providerId="ADAL" clId="{D88319E8-7883-4191-A216-B06DC96213D1}" dt="2019-10-15T16:58:22.924" v="3227" actId="478"/>
          <ac:spMkLst>
            <pc:docMk/>
            <pc:sldMk cId="1027847894" sldId="341"/>
            <ac:spMk id="26" creationId="{5E1D1331-80C7-4155-9D5C-4814E50CFDD5}"/>
          </ac:spMkLst>
        </pc:spChg>
        <pc:spChg chg="add mod">
          <ac:chgData name="Lawton, Quinton Anthony" userId="6a4dc1d7-fbb8-4043-8e3f-984d083ad9b1" providerId="ADAL" clId="{D88319E8-7883-4191-A216-B06DC96213D1}" dt="2019-10-15T16:57:39.220" v="3218" actId="14100"/>
          <ac:spMkLst>
            <pc:docMk/>
            <pc:sldMk cId="1027847894" sldId="341"/>
            <ac:spMk id="29" creationId="{4F3A1A0B-B18F-4544-A10D-4A3EFE13487F}"/>
          </ac:spMkLst>
        </pc:spChg>
        <pc:spChg chg="add mod">
          <ac:chgData name="Lawton, Quinton Anthony" userId="6a4dc1d7-fbb8-4043-8e3f-984d083ad9b1" providerId="ADAL" clId="{D88319E8-7883-4191-A216-B06DC96213D1}" dt="2019-10-15T16:58:26.451" v="3228" actId="1076"/>
          <ac:spMkLst>
            <pc:docMk/>
            <pc:sldMk cId="1027847894" sldId="341"/>
            <ac:spMk id="30" creationId="{CB45E0F5-7EA1-4645-8B9C-4C8C11B67E1E}"/>
          </ac:spMkLst>
        </pc:spChg>
        <pc:spChg chg="add mod">
          <ac:chgData name="Lawton, Quinton Anthony" userId="6a4dc1d7-fbb8-4043-8e3f-984d083ad9b1" providerId="ADAL" clId="{D88319E8-7883-4191-A216-B06DC96213D1}" dt="2019-10-15T17:07:56.565" v="3401" actId="1076"/>
          <ac:spMkLst>
            <pc:docMk/>
            <pc:sldMk cId="1027847894" sldId="341"/>
            <ac:spMk id="36" creationId="{64958434-3C6F-4D82-9B38-A6F0EFA79942}"/>
          </ac:spMkLst>
        </pc:spChg>
        <pc:spChg chg="add mod">
          <ac:chgData name="Lawton, Quinton Anthony" userId="6a4dc1d7-fbb8-4043-8e3f-984d083ad9b1" providerId="ADAL" clId="{D88319E8-7883-4191-A216-B06DC96213D1}" dt="2019-10-15T17:07:59.612" v="3402" actId="1076"/>
          <ac:spMkLst>
            <pc:docMk/>
            <pc:sldMk cId="1027847894" sldId="341"/>
            <ac:spMk id="37" creationId="{2792720F-0EA8-4B5B-B354-8AB347EC434D}"/>
          </ac:spMkLst>
        </pc:spChg>
        <pc:grpChg chg="add del mod">
          <ac:chgData name="Lawton, Quinton Anthony" userId="6a4dc1d7-fbb8-4043-8e3f-984d083ad9b1" providerId="ADAL" clId="{D88319E8-7883-4191-A216-B06DC96213D1}" dt="2019-10-15T17:06:22.016" v="3360" actId="478"/>
          <ac:grpSpMkLst>
            <pc:docMk/>
            <pc:sldMk cId="1027847894" sldId="341"/>
            <ac:grpSpMk id="31" creationId="{469FCD48-B15F-44A2-BBD4-34F03152E15C}"/>
          </ac:grpSpMkLst>
        </pc:grpChg>
        <pc:picChg chg="add mod">
          <ac:chgData name="Lawton, Quinton Anthony" userId="6a4dc1d7-fbb8-4043-8e3f-984d083ad9b1" providerId="ADAL" clId="{D88319E8-7883-4191-A216-B06DC96213D1}" dt="2019-10-15T17:02:14.131" v="3242" actId="164"/>
          <ac:picMkLst>
            <pc:docMk/>
            <pc:sldMk cId="1027847894" sldId="341"/>
            <ac:picMk id="4" creationId="{33DEDED2-D180-49A1-B725-329BF4A8E49F}"/>
          </ac:picMkLst>
        </pc:picChg>
        <pc:picChg chg="add mod">
          <ac:chgData name="Lawton, Quinton Anthony" userId="6a4dc1d7-fbb8-4043-8e3f-984d083ad9b1" providerId="ADAL" clId="{D88319E8-7883-4191-A216-B06DC96213D1}" dt="2019-10-15T16:55:37.952" v="3154" actId="1076"/>
          <ac:picMkLst>
            <pc:docMk/>
            <pc:sldMk cId="1027847894" sldId="341"/>
            <ac:picMk id="7" creationId="{2A396D1C-A6BC-44CF-8DAE-6209BF4C8C32}"/>
          </ac:picMkLst>
        </pc:picChg>
        <pc:picChg chg="add mod">
          <ac:chgData name="Lawton, Quinton Anthony" userId="6a4dc1d7-fbb8-4043-8e3f-984d083ad9b1" providerId="ADAL" clId="{D88319E8-7883-4191-A216-B06DC96213D1}" dt="2019-10-15T16:55:48.082" v="3156" actId="1076"/>
          <ac:picMkLst>
            <pc:docMk/>
            <pc:sldMk cId="1027847894" sldId="341"/>
            <ac:picMk id="22" creationId="{4E018BCB-F2F0-4C4F-8D15-EF1E71470901}"/>
          </ac:picMkLst>
        </pc:picChg>
        <pc:picChg chg="add del mod">
          <ac:chgData name="Lawton, Quinton Anthony" userId="6a4dc1d7-fbb8-4043-8e3f-984d083ad9b1" providerId="ADAL" clId="{D88319E8-7883-4191-A216-B06DC96213D1}" dt="2019-10-15T17:06:20.745" v="3359"/>
          <ac:picMkLst>
            <pc:docMk/>
            <pc:sldMk cId="1027847894" sldId="341"/>
            <ac:picMk id="32" creationId="{C39565F2-6EA6-4135-BDA6-204E9D390352}"/>
          </ac:picMkLst>
        </pc:picChg>
        <pc:picChg chg="add mod ord">
          <ac:chgData name="Lawton, Quinton Anthony" userId="6a4dc1d7-fbb8-4043-8e3f-984d083ad9b1" providerId="ADAL" clId="{D88319E8-7883-4191-A216-B06DC96213D1}" dt="2019-10-15T17:07:49.643" v="3400" actId="14100"/>
          <ac:picMkLst>
            <pc:docMk/>
            <pc:sldMk cId="1027847894" sldId="341"/>
            <ac:picMk id="33" creationId="{58CB481B-140A-4DBC-A5B5-D8A3519C06F7}"/>
          </ac:picMkLst>
        </pc:picChg>
        <pc:cxnChg chg="add mod">
          <ac:chgData name="Lawton, Quinton Anthony" userId="6a4dc1d7-fbb8-4043-8e3f-984d083ad9b1" providerId="ADAL" clId="{D88319E8-7883-4191-A216-B06DC96213D1}" dt="2019-10-15T17:07:13.326" v="3372" actId="1076"/>
          <ac:cxnSpMkLst>
            <pc:docMk/>
            <pc:sldMk cId="1027847894" sldId="341"/>
            <ac:cxnSpMk id="9" creationId="{0EE3AB68-D934-480A-ACC3-ADA34032BF93}"/>
          </ac:cxnSpMkLst>
        </pc:cxnChg>
        <pc:cxnChg chg="add mod">
          <ac:chgData name="Lawton, Quinton Anthony" userId="6a4dc1d7-fbb8-4043-8e3f-984d083ad9b1" providerId="ADAL" clId="{D88319E8-7883-4191-A216-B06DC96213D1}" dt="2019-10-15T17:07:16.759" v="3373" actId="1076"/>
          <ac:cxnSpMkLst>
            <pc:docMk/>
            <pc:sldMk cId="1027847894" sldId="341"/>
            <ac:cxnSpMk id="11" creationId="{13C458B1-3163-494E-85E8-4B47A8DE405C}"/>
          </ac:cxnSpMkLst>
        </pc:cxnChg>
        <pc:cxnChg chg="add mod">
          <ac:chgData name="Lawton, Quinton Anthony" userId="6a4dc1d7-fbb8-4043-8e3f-984d083ad9b1" providerId="ADAL" clId="{D88319E8-7883-4191-A216-B06DC96213D1}" dt="2019-10-15T17:07:20.736" v="3374" actId="1076"/>
          <ac:cxnSpMkLst>
            <pc:docMk/>
            <pc:sldMk cId="1027847894" sldId="341"/>
            <ac:cxnSpMk id="12" creationId="{F96B3AD8-8E3E-4946-BDD8-2A4399B7024D}"/>
          </ac:cxnSpMkLst>
        </pc:cxnChg>
        <pc:cxnChg chg="add del mod">
          <ac:chgData name="Lawton, Quinton Anthony" userId="6a4dc1d7-fbb8-4043-8e3f-984d083ad9b1" providerId="ADAL" clId="{D88319E8-7883-4191-A216-B06DC96213D1}" dt="2019-10-15T16:55:06.522" v="3150" actId="478"/>
          <ac:cxnSpMkLst>
            <pc:docMk/>
            <pc:sldMk cId="1027847894" sldId="341"/>
            <ac:cxnSpMk id="16" creationId="{8B769589-C3F8-4DF3-B14A-3FFCAE105B96}"/>
          </ac:cxnSpMkLst>
        </pc:cxnChg>
        <pc:cxnChg chg="add mod">
          <ac:chgData name="Lawton, Quinton Anthony" userId="6a4dc1d7-fbb8-4043-8e3f-984d083ad9b1" providerId="ADAL" clId="{D88319E8-7883-4191-A216-B06DC96213D1}" dt="2019-10-15T16:55:04.237" v="3149" actId="1582"/>
          <ac:cxnSpMkLst>
            <pc:docMk/>
            <pc:sldMk cId="1027847894" sldId="341"/>
            <ac:cxnSpMk id="17" creationId="{5908E30A-CD3F-4A12-83D7-3F861274A211}"/>
          </ac:cxnSpMkLst>
        </pc:cxnChg>
        <pc:cxnChg chg="add mod">
          <ac:chgData name="Lawton, Quinton Anthony" userId="6a4dc1d7-fbb8-4043-8e3f-984d083ad9b1" providerId="ADAL" clId="{D88319E8-7883-4191-A216-B06DC96213D1}" dt="2019-10-15T16:55:11.953" v="3153" actId="14100"/>
          <ac:cxnSpMkLst>
            <pc:docMk/>
            <pc:sldMk cId="1027847894" sldId="341"/>
            <ac:cxnSpMk id="20" creationId="{8EC3FEE1-AE18-4544-A3C9-F04C35AB1C09}"/>
          </ac:cxnSpMkLst>
        </pc:cxnChg>
        <pc:cxnChg chg="add mod">
          <ac:chgData name="Lawton, Quinton Anthony" userId="6a4dc1d7-fbb8-4043-8e3f-984d083ad9b1" providerId="ADAL" clId="{D88319E8-7883-4191-A216-B06DC96213D1}" dt="2019-10-15T16:57:27.313" v="3211" actId="11529"/>
          <ac:cxnSpMkLst>
            <pc:docMk/>
            <pc:sldMk cId="1027847894" sldId="341"/>
            <ac:cxnSpMk id="28" creationId="{948F9537-1A52-4636-9D45-D29836386EF1}"/>
          </ac:cxnSpMkLst>
        </pc:cxnChg>
      </pc:sldChg>
      <pc:sldChg chg="addSp delSp modSp add">
        <pc:chgData name="Lawton, Quinton Anthony" userId="6a4dc1d7-fbb8-4043-8e3f-984d083ad9b1" providerId="ADAL" clId="{D88319E8-7883-4191-A216-B06DC96213D1}" dt="2019-10-15T17:38:12.610" v="6246" actId="33524"/>
        <pc:sldMkLst>
          <pc:docMk/>
          <pc:sldMk cId="1084524340" sldId="342"/>
        </pc:sldMkLst>
        <pc:spChg chg="mod">
          <ac:chgData name="Lawton, Quinton Anthony" userId="6a4dc1d7-fbb8-4043-8e3f-984d083ad9b1" providerId="ADAL" clId="{D88319E8-7883-4191-A216-B06DC96213D1}" dt="2019-10-15T17:03:40.760" v="3277" actId="20577"/>
          <ac:spMkLst>
            <pc:docMk/>
            <pc:sldMk cId="1084524340" sldId="342"/>
            <ac:spMk id="2" creationId="{E045B36F-AEEA-49BE-9BF0-1FCC3AF4550E}"/>
          </ac:spMkLst>
        </pc:spChg>
        <pc:spChg chg="mod">
          <ac:chgData name="Lawton, Quinton Anthony" userId="6a4dc1d7-fbb8-4043-8e3f-984d083ad9b1" providerId="ADAL" clId="{D88319E8-7883-4191-A216-B06DC96213D1}" dt="2019-10-15T17:38:12.610" v="6246" actId="33524"/>
          <ac:spMkLst>
            <pc:docMk/>
            <pc:sldMk cId="1084524340" sldId="342"/>
            <ac:spMk id="3" creationId="{5EED5BA0-2424-441A-AAE3-8B0098E079F5}"/>
          </ac:spMkLst>
        </pc:spChg>
        <pc:grpChg chg="add del mod">
          <ac:chgData name="Lawton, Quinton Anthony" userId="6a4dc1d7-fbb8-4043-8e3f-984d083ad9b1" providerId="ADAL" clId="{D88319E8-7883-4191-A216-B06DC96213D1}" dt="2019-10-15T17:02:41.201" v="3252" actId="478"/>
          <ac:grpSpMkLst>
            <pc:docMk/>
            <pc:sldMk cId="1084524340" sldId="342"/>
            <ac:grpSpMk id="4" creationId="{581DDCFC-F5B9-47D5-999D-EBAFDFFE619D}"/>
          </ac:grpSpMkLst>
        </pc:grpChg>
        <pc:picChg chg="add del mod">
          <ac:chgData name="Lawton, Quinton Anthony" userId="6a4dc1d7-fbb8-4043-8e3f-984d083ad9b1" providerId="ADAL" clId="{D88319E8-7883-4191-A216-B06DC96213D1}" dt="2019-10-15T17:08:09.139" v="3403" actId="478"/>
          <ac:picMkLst>
            <pc:docMk/>
            <pc:sldMk cId="1084524340" sldId="342"/>
            <ac:picMk id="8" creationId="{21E78424-5054-4419-9A5B-2E31035F8733}"/>
          </ac:picMkLst>
        </pc:picChg>
        <pc:picChg chg="add del mod">
          <ac:chgData name="Lawton, Quinton Anthony" userId="6a4dc1d7-fbb8-4043-8e3f-984d083ad9b1" providerId="ADAL" clId="{D88319E8-7883-4191-A216-B06DC96213D1}" dt="2019-10-15T17:08:58.439" v="3418" actId="478"/>
          <ac:picMkLst>
            <pc:docMk/>
            <pc:sldMk cId="1084524340" sldId="342"/>
            <ac:picMk id="9" creationId="{80B1219B-B3F2-4FB3-BC70-409AF76F218E}"/>
          </ac:picMkLst>
        </pc:picChg>
        <pc:picChg chg="add mod">
          <ac:chgData name="Lawton, Quinton Anthony" userId="6a4dc1d7-fbb8-4043-8e3f-984d083ad9b1" providerId="ADAL" clId="{D88319E8-7883-4191-A216-B06DC96213D1}" dt="2019-10-15T17:08:28.674" v="3412" actId="1076"/>
          <ac:picMkLst>
            <pc:docMk/>
            <pc:sldMk cId="1084524340" sldId="342"/>
            <ac:picMk id="10" creationId="{1E235A07-46C2-4B54-9EC4-867EAA116944}"/>
          </ac:picMkLst>
        </pc:picChg>
        <pc:picChg chg="add mod">
          <ac:chgData name="Lawton, Quinton Anthony" userId="6a4dc1d7-fbb8-4043-8e3f-984d083ad9b1" providerId="ADAL" clId="{D88319E8-7883-4191-A216-B06DC96213D1}" dt="2019-10-15T17:11:28.867" v="3453" actId="1076"/>
          <ac:picMkLst>
            <pc:docMk/>
            <pc:sldMk cId="1084524340" sldId="342"/>
            <ac:picMk id="11" creationId="{8D12AD61-6DAC-48B6-8508-128851F4CA13}"/>
          </ac:picMkLst>
        </pc:picChg>
      </pc:sldChg>
      <pc:sldChg chg="add del">
        <pc:chgData name="Lawton, Quinton Anthony" userId="6a4dc1d7-fbb8-4043-8e3f-984d083ad9b1" providerId="ADAL" clId="{D88319E8-7883-4191-A216-B06DC96213D1}" dt="2019-10-15T17:02:58.893" v="3256" actId="2696"/>
        <pc:sldMkLst>
          <pc:docMk/>
          <pc:sldMk cId="218945000" sldId="343"/>
        </pc:sldMkLst>
      </pc:sldChg>
      <pc:sldChg chg="addSp delSp modSp add">
        <pc:chgData name="Lawton, Quinton Anthony" userId="6a4dc1d7-fbb8-4043-8e3f-984d083ad9b1" providerId="ADAL" clId="{D88319E8-7883-4191-A216-B06DC96213D1}" dt="2019-10-15T17:33:06.804" v="5274" actId="20577"/>
        <pc:sldMkLst>
          <pc:docMk/>
          <pc:sldMk cId="3409091154" sldId="343"/>
        </pc:sldMkLst>
        <pc:spChg chg="mod">
          <ac:chgData name="Lawton, Quinton Anthony" userId="6a4dc1d7-fbb8-4043-8e3f-984d083ad9b1" providerId="ADAL" clId="{D88319E8-7883-4191-A216-B06DC96213D1}" dt="2019-10-15T17:03:54.057" v="3309" actId="20577"/>
          <ac:spMkLst>
            <pc:docMk/>
            <pc:sldMk cId="3409091154" sldId="343"/>
            <ac:spMk id="2" creationId="{E045B36F-AEEA-49BE-9BF0-1FCC3AF4550E}"/>
          </ac:spMkLst>
        </pc:spChg>
        <pc:spChg chg="mod">
          <ac:chgData name="Lawton, Quinton Anthony" userId="6a4dc1d7-fbb8-4043-8e3f-984d083ad9b1" providerId="ADAL" clId="{D88319E8-7883-4191-A216-B06DC96213D1}" dt="2019-10-15T17:33:06.804" v="5274" actId="20577"/>
          <ac:spMkLst>
            <pc:docMk/>
            <pc:sldMk cId="3409091154" sldId="343"/>
            <ac:spMk id="3" creationId="{5EED5BA0-2424-441A-AAE3-8B0098E079F5}"/>
          </ac:spMkLst>
        </pc:spChg>
        <pc:picChg chg="add mod">
          <ac:chgData name="Lawton, Quinton Anthony" userId="6a4dc1d7-fbb8-4043-8e3f-984d083ad9b1" providerId="ADAL" clId="{D88319E8-7883-4191-A216-B06DC96213D1}" dt="2019-10-15T17:12:05.032" v="3463" actId="14100"/>
          <ac:picMkLst>
            <pc:docMk/>
            <pc:sldMk cId="3409091154" sldId="343"/>
            <ac:picMk id="4" creationId="{B45427B3-4286-4E0E-AA3E-6DF40362376D}"/>
          </ac:picMkLst>
        </pc:picChg>
        <pc:picChg chg="add">
          <ac:chgData name="Lawton, Quinton Anthony" userId="6a4dc1d7-fbb8-4043-8e3f-984d083ad9b1" providerId="ADAL" clId="{D88319E8-7883-4191-A216-B06DC96213D1}" dt="2019-10-15T17:08:31.405" v="3413"/>
          <ac:picMkLst>
            <pc:docMk/>
            <pc:sldMk cId="3409091154" sldId="343"/>
            <ac:picMk id="5" creationId="{1D3F732E-39F5-43FB-B726-F3567386CF79}"/>
          </ac:picMkLst>
        </pc:picChg>
        <pc:picChg chg="del">
          <ac:chgData name="Lawton, Quinton Anthony" userId="6a4dc1d7-fbb8-4043-8e3f-984d083ad9b1" providerId="ADAL" clId="{D88319E8-7883-4191-A216-B06DC96213D1}" dt="2019-10-15T17:08:10.843" v="3404" actId="478"/>
          <ac:picMkLst>
            <pc:docMk/>
            <pc:sldMk cId="3409091154" sldId="343"/>
            <ac:picMk id="8" creationId="{21E78424-5054-4419-9A5B-2E31035F8733}"/>
          </ac:picMkLst>
        </pc:picChg>
      </pc:sldChg>
      <pc:sldChg chg="add del">
        <pc:chgData name="Lawton, Quinton Anthony" userId="6a4dc1d7-fbb8-4043-8e3f-984d083ad9b1" providerId="ADAL" clId="{D88319E8-7883-4191-A216-B06DC96213D1}" dt="2019-10-15T17:02:59.141" v="3257" actId="2696"/>
        <pc:sldMkLst>
          <pc:docMk/>
          <pc:sldMk cId="28759126" sldId="344"/>
        </pc:sldMkLst>
      </pc:sldChg>
      <pc:sldChg chg="addSp delSp modSp add">
        <pc:chgData name="Lawton, Quinton Anthony" userId="6a4dc1d7-fbb8-4043-8e3f-984d083ad9b1" providerId="ADAL" clId="{D88319E8-7883-4191-A216-B06DC96213D1}" dt="2019-10-15T17:37:02.043" v="6017" actId="20577"/>
        <pc:sldMkLst>
          <pc:docMk/>
          <pc:sldMk cId="435172395" sldId="344"/>
        </pc:sldMkLst>
        <pc:spChg chg="mod">
          <ac:chgData name="Lawton, Quinton Anthony" userId="6a4dc1d7-fbb8-4043-8e3f-984d083ad9b1" providerId="ADAL" clId="{D88319E8-7883-4191-A216-B06DC96213D1}" dt="2019-10-15T17:03:59.436" v="3336" actId="20577"/>
          <ac:spMkLst>
            <pc:docMk/>
            <pc:sldMk cId="435172395" sldId="344"/>
            <ac:spMk id="2" creationId="{E045B36F-AEEA-49BE-9BF0-1FCC3AF4550E}"/>
          </ac:spMkLst>
        </pc:spChg>
        <pc:spChg chg="mod">
          <ac:chgData name="Lawton, Quinton Anthony" userId="6a4dc1d7-fbb8-4043-8e3f-984d083ad9b1" providerId="ADAL" clId="{D88319E8-7883-4191-A216-B06DC96213D1}" dt="2019-10-15T17:37:02.043" v="6017" actId="20577"/>
          <ac:spMkLst>
            <pc:docMk/>
            <pc:sldMk cId="435172395" sldId="344"/>
            <ac:spMk id="3" creationId="{5EED5BA0-2424-441A-AAE3-8B0098E079F5}"/>
          </ac:spMkLst>
        </pc:spChg>
        <pc:picChg chg="add mod">
          <ac:chgData name="Lawton, Quinton Anthony" userId="6a4dc1d7-fbb8-4043-8e3f-984d083ad9b1" providerId="ADAL" clId="{D88319E8-7883-4191-A216-B06DC96213D1}" dt="2019-10-15T17:12:23.994" v="3469" actId="14100"/>
          <ac:picMkLst>
            <pc:docMk/>
            <pc:sldMk cId="435172395" sldId="344"/>
            <ac:picMk id="4" creationId="{3856B898-BD56-48AD-8617-59A1F1A838CC}"/>
          </ac:picMkLst>
        </pc:picChg>
        <pc:picChg chg="add">
          <ac:chgData name="Lawton, Quinton Anthony" userId="6a4dc1d7-fbb8-4043-8e3f-984d083ad9b1" providerId="ADAL" clId="{D88319E8-7883-4191-A216-B06DC96213D1}" dt="2019-10-15T17:08:32.465" v="3414"/>
          <ac:picMkLst>
            <pc:docMk/>
            <pc:sldMk cId="435172395" sldId="344"/>
            <ac:picMk id="5" creationId="{FE53D9D5-BA1E-4964-AE4F-8C11110E6904}"/>
          </ac:picMkLst>
        </pc:picChg>
        <pc:picChg chg="del">
          <ac:chgData name="Lawton, Quinton Anthony" userId="6a4dc1d7-fbb8-4043-8e3f-984d083ad9b1" providerId="ADAL" clId="{D88319E8-7883-4191-A216-B06DC96213D1}" dt="2019-10-15T17:08:12.161" v="3405" actId="478"/>
          <ac:picMkLst>
            <pc:docMk/>
            <pc:sldMk cId="435172395" sldId="344"/>
            <ac:picMk id="8" creationId="{21E78424-5054-4419-9A5B-2E31035F8733}"/>
          </ac:picMkLst>
        </pc:picChg>
      </pc:sldChg>
      <pc:sldChg chg="add del">
        <pc:chgData name="Lawton, Quinton Anthony" userId="6a4dc1d7-fbb8-4043-8e3f-984d083ad9b1" providerId="ADAL" clId="{D88319E8-7883-4191-A216-B06DC96213D1}" dt="2019-10-15T17:02:59.667" v="3258" actId="2696"/>
        <pc:sldMkLst>
          <pc:docMk/>
          <pc:sldMk cId="770226533" sldId="345"/>
        </pc:sldMkLst>
      </pc:sldChg>
      <pc:sldChg chg="addSp delSp modSp add">
        <pc:chgData name="Lawton, Quinton Anthony" userId="6a4dc1d7-fbb8-4043-8e3f-984d083ad9b1" providerId="ADAL" clId="{D88319E8-7883-4191-A216-B06DC96213D1}" dt="2019-10-15T17:39:25.956" v="6696" actId="5793"/>
        <pc:sldMkLst>
          <pc:docMk/>
          <pc:sldMk cId="3353664692" sldId="345"/>
        </pc:sldMkLst>
        <pc:spChg chg="mod">
          <ac:chgData name="Lawton, Quinton Anthony" userId="6a4dc1d7-fbb8-4043-8e3f-984d083ad9b1" providerId="ADAL" clId="{D88319E8-7883-4191-A216-B06DC96213D1}" dt="2019-10-15T17:04:07.580" v="3353" actId="20577"/>
          <ac:spMkLst>
            <pc:docMk/>
            <pc:sldMk cId="3353664692" sldId="345"/>
            <ac:spMk id="2" creationId="{E045B36F-AEEA-49BE-9BF0-1FCC3AF4550E}"/>
          </ac:spMkLst>
        </pc:spChg>
        <pc:spChg chg="mod">
          <ac:chgData name="Lawton, Quinton Anthony" userId="6a4dc1d7-fbb8-4043-8e3f-984d083ad9b1" providerId="ADAL" clId="{D88319E8-7883-4191-A216-B06DC96213D1}" dt="2019-10-15T17:39:25.956" v="6696" actId="5793"/>
          <ac:spMkLst>
            <pc:docMk/>
            <pc:sldMk cId="3353664692" sldId="345"/>
            <ac:spMk id="3" creationId="{5EED5BA0-2424-441A-AAE3-8B0098E079F5}"/>
          </ac:spMkLst>
        </pc:spChg>
        <pc:picChg chg="add mod">
          <ac:chgData name="Lawton, Quinton Anthony" userId="6a4dc1d7-fbb8-4043-8e3f-984d083ad9b1" providerId="ADAL" clId="{D88319E8-7883-4191-A216-B06DC96213D1}" dt="2019-10-15T17:12:38.301" v="3475" actId="14100"/>
          <ac:picMkLst>
            <pc:docMk/>
            <pc:sldMk cId="3353664692" sldId="345"/>
            <ac:picMk id="4" creationId="{FF47D4B5-5167-4099-BFAE-EDBE63316E47}"/>
          </ac:picMkLst>
        </pc:picChg>
        <pc:picChg chg="add">
          <ac:chgData name="Lawton, Quinton Anthony" userId="6a4dc1d7-fbb8-4043-8e3f-984d083ad9b1" providerId="ADAL" clId="{D88319E8-7883-4191-A216-B06DC96213D1}" dt="2019-10-15T17:08:33.914" v="3415"/>
          <ac:picMkLst>
            <pc:docMk/>
            <pc:sldMk cId="3353664692" sldId="345"/>
            <ac:picMk id="5" creationId="{6B76B99F-54D8-4EFE-A0AF-1F0F1960CBFF}"/>
          </ac:picMkLst>
        </pc:picChg>
        <pc:picChg chg="del">
          <ac:chgData name="Lawton, Quinton Anthony" userId="6a4dc1d7-fbb8-4043-8e3f-984d083ad9b1" providerId="ADAL" clId="{D88319E8-7883-4191-A216-B06DC96213D1}" dt="2019-10-15T17:08:13.543" v="3406" actId="478"/>
          <ac:picMkLst>
            <pc:docMk/>
            <pc:sldMk cId="3353664692" sldId="345"/>
            <ac:picMk id="8" creationId="{21E78424-5054-4419-9A5B-2E31035F8733}"/>
          </ac:picMkLst>
        </pc:picChg>
      </pc:sldChg>
      <pc:sldChg chg="add del">
        <pc:chgData name="Lawton, Quinton Anthony" userId="6a4dc1d7-fbb8-4043-8e3f-984d083ad9b1" providerId="ADAL" clId="{D88319E8-7883-4191-A216-B06DC96213D1}" dt="2019-10-15T17:03:00.397" v="3259" actId="2696"/>
        <pc:sldMkLst>
          <pc:docMk/>
          <pc:sldMk cId="300526737" sldId="346"/>
        </pc:sldMkLst>
      </pc:sldChg>
      <pc:sldChg chg="addSp delSp add del">
        <pc:chgData name="Lawton, Quinton Anthony" userId="6a4dc1d7-fbb8-4043-8e3f-984d083ad9b1" providerId="ADAL" clId="{D88319E8-7883-4191-A216-B06DC96213D1}" dt="2019-10-15T17:08:39.538" v="3417" actId="2696"/>
        <pc:sldMkLst>
          <pc:docMk/>
          <pc:sldMk cId="1597765023" sldId="346"/>
        </pc:sldMkLst>
        <pc:picChg chg="add">
          <ac:chgData name="Lawton, Quinton Anthony" userId="6a4dc1d7-fbb8-4043-8e3f-984d083ad9b1" providerId="ADAL" clId="{D88319E8-7883-4191-A216-B06DC96213D1}" dt="2019-10-15T17:08:34.746" v="3416"/>
          <ac:picMkLst>
            <pc:docMk/>
            <pc:sldMk cId="1597765023" sldId="346"/>
            <ac:picMk id="5" creationId="{886C96DB-9E9D-4B49-A1CD-45E48B4F60CE}"/>
          </ac:picMkLst>
        </pc:picChg>
        <pc:picChg chg="del">
          <ac:chgData name="Lawton, Quinton Anthony" userId="6a4dc1d7-fbb8-4043-8e3f-984d083ad9b1" providerId="ADAL" clId="{D88319E8-7883-4191-A216-B06DC96213D1}" dt="2019-10-15T17:08:15.707" v="3407" actId="478"/>
          <ac:picMkLst>
            <pc:docMk/>
            <pc:sldMk cId="1597765023" sldId="346"/>
            <ac:picMk id="8" creationId="{21E78424-5054-4419-9A5B-2E31035F8733}"/>
          </ac:picMkLst>
        </pc:picChg>
      </pc:sldChg>
      <pc:sldChg chg="addSp modSp add">
        <pc:chgData name="Lawton, Quinton Anthony" userId="6a4dc1d7-fbb8-4043-8e3f-984d083ad9b1" providerId="ADAL" clId="{D88319E8-7883-4191-A216-B06DC96213D1}" dt="2019-10-15T17:51:02.946" v="7272" actId="20577"/>
        <pc:sldMkLst>
          <pc:docMk/>
          <pc:sldMk cId="1739297690" sldId="346"/>
        </pc:sldMkLst>
        <pc:spChg chg="mod">
          <ac:chgData name="Lawton, Quinton Anthony" userId="6a4dc1d7-fbb8-4043-8e3f-984d083ad9b1" providerId="ADAL" clId="{D88319E8-7883-4191-A216-B06DC96213D1}" dt="2019-10-15T17:10:51.087" v="3449" actId="20577"/>
          <ac:spMkLst>
            <pc:docMk/>
            <pc:sldMk cId="1739297690" sldId="346"/>
            <ac:spMk id="2" creationId="{7DC45F17-FB0F-4F18-A76F-47BAF56E7658}"/>
          </ac:spMkLst>
        </pc:spChg>
        <pc:spChg chg="mod">
          <ac:chgData name="Lawton, Quinton Anthony" userId="6a4dc1d7-fbb8-4043-8e3f-984d083ad9b1" providerId="ADAL" clId="{D88319E8-7883-4191-A216-B06DC96213D1}" dt="2019-10-15T17:51:02.946" v="7272" actId="20577"/>
          <ac:spMkLst>
            <pc:docMk/>
            <pc:sldMk cId="1739297690" sldId="346"/>
            <ac:spMk id="3" creationId="{48C1BE81-0245-4690-A670-A5077E22C5B0}"/>
          </ac:spMkLst>
        </pc:spChg>
        <pc:picChg chg="add">
          <ac:chgData name="Lawton, Quinton Anthony" userId="6a4dc1d7-fbb8-4043-8e3f-984d083ad9b1" providerId="ADAL" clId="{D88319E8-7883-4191-A216-B06DC96213D1}" dt="2019-10-15T17:10:47.247" v="3424"/>
          <ac:picMkLst>
            <pc:docMk/>
            <pc:sldMk cId="1739297690" sldId="346"/>
            <ac:picMk id="4" creationId="{9D1E6B1E-2E65-4188-84EB-70B0510A1B6E}"/>
          </ac:picMkLst>
        </pc:picChg>
        <pc:picChg chg="add mod">
          <ac:chgData name="Lawton, Quinton Anthony" userId="6a4dc1d7-fbb8-4043-8e3f-984d083ad9b1" providerId="ADAL" clId="{D88319E8-7883-4191-A216-B06DC96213D1}" dt="2019-10-15T17:11:50.118" v="3459" actId="14100"/>
          <ac:picMkLst>
            <pc:docMk/>
            <pc:sldMk cId="1739297690" sldId="346"/>
            <ac:picMk id="5" creationId="{56D6E6EF-FD0D-4ACD-965F-5BFFF5F51768}"/>
          </ac:picMkLst>
        </pc:picChg>
      </pc:sldChg>
      <pc:sldChg chg="add del">
        <pc:chgData name="Lawton, Quinton Anthony" userId="6a4dc1d7-fbb8-4043-8e3f-984d083ad9b1" providerId="ADAL" clId="{D88319E8-7883-4191-A216-B06DC96213D1}" dt="2019-10-15T17:03:00.597" v="3260" actId="2696"/>
        <pc:sldMkLst>
          <pc:docMk/>
          <pc:sldMk cId="3005294824" sldId="347"/>
        </pc:sldMkLst>
      </pc:sldChg>
      <pc:sldChg chg="addSp delSp modSp add">
        <pc:chgData name="Lawton, Quinton Anthony" userId="6a4dc1d7-fbb8-4043-8e3f-984d083ad9b1" providerId="ADAL" clId="{D88319E8-7883-4191-A216-B06DC96213D1}" dt="2019-10-15T17:48:17.730" v="7049" actId="14100"/>
        <pc:sldMkLst>
          <pc:docMk/>
          <pc:sldMk cId="3445003091" sldId="347"/>
        </pc:sldMkLst>
        <pc:spChg chg="mod">
          <ac:chgData name="Lawton, Quinton Anthony" userId="6a4dc1d7-fbb8-4043-8e3f-984d083ad9b1" providerId="ADAL" clId="{D88319E8-7883-4191-A216-B06DC96213D1}" dt="2019-10-15T17:40:08.066" v="6717" actId="20577"/>
          <ac:spMkLst>
            <pc:docMk/>
            <pc:sldMk cId="3445003091" sldId="347"/>
            <ac:spMk id="2" creationId="{6100AD5A-636D-4FB1-BC99-4F271ED7C099}"/>
          </ac:spMkLst>
        </pc:spChg>
        <pc:spChg chg="del">
          <ac:chgData name="Lawton, Quinton Anthony" userId="6a4dc1d7-fbb8-4043-8e3f-984d083ad9b1" providerId="ADAL" clId="{D88319E8-7883-4191-A216-B06DC96213D1}" dt="2019-10-15T17:44:35.052" v="6769" actId="478"/>
          <ac:spMkLst>
            <pc:docMk/>
            <pc:sldMk cId="3445003091" sldId="347"/>
            <ac:spMk id="3" creationId="{08F30FE0-DD20-4EDC-A75F-F34D873253A9}"/>
          </ac:spMkLst>
        </pc:spChg>
        <pc:spChg chg="add mod">
          <ac:chgData name="Lawton, Quinton Anthony" userId="6a4dc1d7-fbb8-4043-8e3f-984d083ad9b1" providerId="ADAL" clId="{D88319E8-7883-4191-A216-B06DC96213D1}" dt="2019-10-15T17:46:17.674" v="6919" actId="1076"/>
          <ac:spMkLst>
            <pc:docMk/>
            <pc:sldMk cId="3445003091" sldId="347"/>
            <ac:spMk id="7" creationId="{D406FB8F-75BB-4C5D-B160-38886551DC71}"/>
          </ac:spMkLst>
        </pc:spChg>
        <pc:spChg chg="add mod">
          <ac:chgData name="Lawton, Quinton Anthony" userId="6a4dc1d7-fbb8-4043-8e3f-984d083ad9b1" providerId="ADAL" clId="{D88319E8-7883-4191-A216-B06DC96213D1}" dt="2019-10-15T17:45:21.575" v="6783" actId="208"/>
          <ac:spMkLst>
            <pc:docMk/>
            <pc:sldMk cId="3445003091" sldId="347"/>
            <ac:spMk id="16" creationId="{8798C912-B381-4453-85EA-6C80C3523520}"/>
          </ac:spMkLst>
        </pc:spChg>
        <pc:spChg chg="add mod">
          <ac:chgData name="Lawton, Quinton Anthony" userId="6a4dc1d7-fbb8-4043-8e3f-984d083ad9b1" providerId="ADAL" clId="{D88319E8-7883-4191-A216-B06DC96213D1}" dt="2019-10-15T17:45:37.556" v="6786" actId="1076"/>
          <ac:spMkLst>
            <pc:docMk/>
            <pc:sldMk cId="3445003091" sldId="347"/>
            <ac:spMk id="18" creationId="{9605F8B3-71FD-4F22-8E14-7FB5962D6730}"/>
          </ac:spMkLst>
        </pc:spChg>
        <pc:spChg chg="add mod">
          <ac:chgData name="Lawton, Quinton Anthony" userId="6a4dc1d7-fbb8-4043-8e3f-984d083ad9b1" providerId="ADAL" clId="{D88319E8-7883-4191-A216-B06DC96213D1}" dt="2019-10-15T17:47:01.888" v="6926" actId="14100"/>
          <ac:spMkLst>
            <pc:docMk/>
            <pc:sldMk cId="3445003091" sldId="347"/>
            <ac:spMk id="21" creationId="{05ADE4B3-CC11-4008-8349-F629F785E711}"/>
          </ac:spMkLst>
        </pc:spChg>
        <pc:spChg chg="add mod">
          <ac:chgData name="Lawton, Quinton Anthony" userId="6a4dc1d7-fbb8-4043-8e3f-984d083ad9b1" providerId="ADAL" clId="{D88319E8-7883-4191-A216-B06DC96213D1}" dt="2019-10-15T17:47:11.176" v="6930" actId="1076"/>
          <ac:spMkLst>
            <pc:docMk/>
            <pc:sldMk cId="3445003091" sldId="347"/>
            <ac:spMk id="22" creationId="{660841AD-9F48-45B4-B1C3-4D854B947FDB}"/>
          </ac:spMkLst>
        </pc:spChg>
        <pc:spChg chg="add mod">
          <ac:chgData name="Lawton, Quinton Anthony" userId="6a4dc1d7-fbb8-4043-8e3f-984d083ad9b1" providerId="ADAL" clId="{D88319E8-7883-4191-A216-B06DC96213D1}" dt="2019-10-15T17:48:12.126" v="7046" actId="313"/>
          <ac:spMkLst>
            <pc:docMk/>
            <pc:sldMk cId="3445003091" sldId="347"/>
            <ac:spMk id="23" creationId="{29EE14B0-D228-4039-ACAA-0E43976003A6}"/>
          </ac:spMkLst>
        </pc:spChg>
        <pc:picChg chg="add mod">
          <ac:chgData name="Lawton, Quinton Anthony" userId="6a4dc1d7-fbb8-4043-8e3f-984d083ad9b1" providerId="ADAL" clId="{D88319E8-7883-4191-A216-B06DC96213D1}" dt="2019-10-15T17:43:14.229" v="6759" actId="1076"/>
          <ac:picMkLst>
            <pc:docMk/>
            <pc:sldMk cId="3445003091" sldId="347"/>
            <ac:picMk id="4" creationId="{0F687D3C-A66E-4C02-9E74-B1904CD73EB8}"/>
          </ac:picMkLst>
        </pc:picChg>
        <pc:picChg chg="add mod">
          <ac:chgData name="Lawton, Quinton Anthony" userId="6a4dc1d7-fbb8-4043-8e3f-984d083ad9b1" providerId="ADAL" clId="{D88319E8-7883-4191-A216-B06DC96213D1}" dt="2019-10-15T17:47:08.734" v="6929" actId="1076"/>
          <ac:picMkLst>
            <pc:docMk/>
            <pc:sldMk cId="3445003091" sldId="347"/>
            <ac:picMk id="5" creationId="{1EAE8768-2DCD-45F8-A2FC-924C95FC85AA}"/>
          </ac:picMkLst>
        </pc:picChg>
        <pc:picChg chg="add mod">
          <ac:chgData name="Lawton, Quinton Anthony" userId="6a4dc1d7-fbb8-4043-8e3f-984d083ad9b1" providerId="ADAL" clId="{D88319E8-7883-4191-A216-B06DC96213D1}" dt="2019-10-15T17:43:32.059" v="6766" actId="1076"/>
          <ac:picMkLst>
            <pc:docMk/>
            <pc:sldMk cId="3445003091" sldId="347"/>
            <ac:picMk id="6" creationId="{01BF4100-CB6C-47D3-ACB7-F2117FAECA87}"/>
          </ac:picMkLst>
        </pc:picChg>
        <pc:cxnChg chg="add mod">
          <ac:chgData name="Lawton, Quinton Anthony" userId="6a4dc1d7-fbb8-4043-8e3f-984d083ad9b1" providerId="ADAL" clId="{D88319E8-7883-4191-A216-B06DC96213D1}" dt="2019-10-15T17:45:26.028" v="6784" actId="14100"/>
          <ac:cxnSpMkLst>
            <pc:docMk/>
            <pc:sldMk cId="3445003091" sldId="347"/>
            <ac:cxnSpMk id="8" creationId="{93EE84FC-1DA1-485D-9B90-756DAE3AF45A}"/>
          </ac:cxnSpMkLst>
        </pc:cxnChg>
        <pc:cxnChg chg="add del mod">
          <ac:chgData name="Lawton, Quinton Anthony" userId="6a4dc1d7-fbb8-4043-8e3f-984d083ad9b1" providerId="ADAL" clId="{D88319E8-7883-4191-A216-B06DC96213D1}" dt="2019-10-15T17:45:01.369" v="6778" actId="478"/>
          <ac:cxnSpMkLst>
            <pc:docMk/>
            <pc:sldMk cId="3445003091" sldId="347"/>
            <ac:cxnSpMk id="9" creationId="{88C812A4-04C3-4907-B7EC-D166910FA6B1}"/>
          </ac:cxnSpMkLst>
        </pc:cxnChg>
        <pc:cxnChg chg="add mod">
          <ac:chgData name="Lawton, Quinton Anthony" userId="6a4dc1d7-fbb8-4043-8e3f-984d083ad9b1" providerId="ADAL" clId="{D88319E8-7883-4191-A216-B06DC96213D1}" dt="2019-10-15T17:46:24.941" v="6922" actId="14100"/>
          <ac:cxnSpMkLst>
            <pc:docMk/>
            <pc:sldMk cId="3445003091" sldId="347"/>
            <ac:cxnSpMk id="19" creationId="{B57948F8-7964-4CFC-B6E7-0C9C9B904505}"/>
          </ac:cxnSpMkLst>
        </pc:cxnChg>
        <pc:cxnChg chg="add mod">
          <ac:chgData name="Lawton, Quinton Anthony" userId="6a4dc1d7-fbb8-4043-8e3f-984d083ad9b1" providerId="ADAL" clId="{D88319E8-7883-4191-A216-B06DC96213D1}" dt="2019-10-15T17:48:09.936" v="7045" actId="14100"/>
          <ac:cxnSpMkLst>
            <pc:docMk/>
            <pc:sldMk cId="3445003091" sldId="347"/>
            <ac:cxnSpMk id="24" creationId="{543F7B59-4DB9-4A0F-A27F-DA3A06847D91}"/>
          </ac:cxnSpMkLst>
        </pc:cxnChg>
        <pc:cxnChg chg="add mod">
          <ac:chgData name="Lawton, Quinton Anthony" userId="6a4dc1d7-fbb8-4043-8e3f-984d083ad9b1" providerId="ADAL" clId="{D88319E8-7883-4191-A216-B06DC96213D1}" dt="2019-10-15T17:48:17.730" v="7049" actId="14100"/>
          <ac:cxnSpMkLst>
            <pc:docMk/>
            <pc:sldMk cId="3445003091" sldId="347"/>
            <ac:cxnSpMk id="29" creationId="{BBE79ABD-49A7-4D05-A3EA-466A5F758153}"/>
          </ac:cxnSpMkLst>
        </pc:cxnChg>
      </pc:sldChg>
      <pc:sldChg chg="addSp delSp modSp add">
        <pc:chgData name="Lawton, Quinton Anthony" userId="6a4dc1d7-fbb8-4043-8e3f-984d083ad9b1" providerId="ADAL" clId="{D88319E8-7883-4191-A216-B06DC96213D1}" dt="2019-10-15T18:38:49.343" v="8280" actId="1076"/>
        <pc:sldMkLst>
          <pc:docMk/>
          <pc:sldMk cId="3926834545" sldId="348"/>
        </pc:sldMkLst>
        <pc:spChg chg="mod">
          <ac:chgData name="Lawton, Quinton Anthony" userId="6a4dc1d7-fbb8-4043-8e3f-984d083ad9b1" providerId="ADAL" clId="{D88319E8-7883-4191-A216-B06DC96213D1}" dt="2019-10-15T17:40:15.893" v="6749" actId="20577"/>
          <ac:spMkLst>
            <pc:docMk/>
            <pc:sldMk cId="3926834545" sldId="348"/>
            <ac:spMk id="2" creationId="{A689F369-858E-4ED7-BDCD-F1AEEB6FE07D}"/>
          </ac:spMkLst>
        </pc:spChg>
        <pc:spChg chg="del">
          <ac:chgData name="Lawton, Quinton Anthony" userId="6a4dc1d7-fbb8-4043-8e3f-984d083ad9b1" providerId="ADAL" clId="{D88319E8-7883-4191-A216-B06DC96213D1}" dt="2019-10-15T17:51:19.891" v="7275" actId="478"/>
          <ac:spMkLst>
            <pc:docMk/>
            <pc:sldMk cId="3926834545" sldId="348"/>
            <ac:spMk id="3" creationId="{92948A90-ABC6-4C3C-8798-82FE4E9D444F}"/>
          </ac:spMkLst>
        </pc:spChg>
        <pc:spChg chg="add mod">
          <ac:chgData name="Lawton, Quinton Anthony" userId="6a4dc1d7-fbb8-4043-8e3f-984d083ad9b1" providerId="ADAL" clId="{D88319E8-7883-4191-A216-B06DC96213D1}" dt="2019-10-15T17:51:28.480" v="7278" actId="1076"/>
          <ac:spMkLst>
            <pc:docMk/>
            <pc:sldMk cId="3926834545" sldId="348"/>
            <ac:spMk id="5" creationId="{EB5A877C-3DAA-4490-89B9-365C08C44615}"/>
          </ac:spMkLst>
        </pc:spChg>
        <pc:spChg chg="add mod">
          <ac:chgData name="Lawton, Quinton Anthony" userId="6a4dc1d7-fbb8-4043-8e3f-984d083ad9b1" providerId="ADAL" clId="{D88319E8-7883-4191-A216-B06DC96213D1}" dt="2019-10-15T17:51:28.480" v="7278" actId="1076"/>
          <ac:spMkLst>
            <pc:docMk/>
            <pc:sldMk cId="3926834545" sldId="348"/>
            <ac:spMk id="6" creationId="{F9C1B79C-F753-4FC5-95C8-234784EF3923}"/>
          </ac:spMkLst>
        </pc:spChg>
        <pc:spChg chg="add mod">
          <ac:chgData name="Lawton, Quinton Anthony" userId="6a4dc1d7-fbb8-4043-8e3f-984d083ad9b1" providerId="ADAL" clId="{D88319E8-7883-4191-A216-B06DC96213D1}" dt="2019-10-15T17:53:51.072" v="7532" actId="115"/>
          <ac:spMkLst>
            <pc:docMk/>
            <pc:sldMk cId="3926834545" sldId="348"/>
            <ac:spMk id="7" creationId="{B4739853-0E24-4A84-96E2-A577F470D9D4}"/>
          </ac:spMkLst>
        </pc:spChg>
        <pc:spChg chg="add mod">
          <ac:chgData name="Lawton, Quinton Anthony" userId="6a4dc1d7-fbb8-4043-8e3f-984d083ad9b1" providerId="ADAL" clId="{D88319E8-7883-4191-A216-B06DC96213D1}" dt="2019-10-15T17:57:02.883" v="7582" actId="14100"/>
          <ac:spMkLst>
            <pc:docMk/>
            <pc:sldMk cId="3926834545" sldId="348"/>
            <ac:spMk id="8" creationId="{82A7B941-6289-467A-AD51-6DD81B4C84AC}"/>
          </ac:spMkLst>
        </pc:spChg>
        <pc:spChg chg="add del mod">
          <ac:chgData name="Lawton, Quinton Anthony" userId="6a4dc1d7-fbb8-4043-8e3f-984d083ad9b1" providerId="ADAL" clId="{D88319E8-7883-4191-A216-B06DC96213D1}" dt="2019-10-15T18:38:31.313" v="8276" actId="478"/>
          <ac:spMkLst>
            <pc:docMk/>
            <pc:sldMk cId="3926834545" sldId="348"/>
            <ac:spMk id="9" creationId="{705C5697-E610-49C0-814D-C6730BFA7946}"/>
          </ac:spMkLst>
        </pc:spChg>
        <pc:spChg chg="add mod">
          <ac:chgData name="Lawton, Quinton Anthony" userId="6a4dc1d7-fbb8-4043-8e3f-984d083ad9b1" providerId="ADAL" clId="{D88319E8-7883-4191-A216-B06DC96213D1}" dt="2019-10-15T17:57:39.210" v="7590" actId="14100"/>
          <ac:spMkLst>
            <pc:docMk/>
            <pc:sldMk cId="3926834545" sldId="348"/>
            <ac:spMk id="10" creationId="{45030957-D6E0-4019-9B0E-1F4CD302A22D}"/>
          </ac:spMkLst>
        </pc:spChg>
        <pc:spChg chg="add mod">
          <ac:chgData name="Lawton, Quinton Anthony" userId="6a4dc1d7-fbb8-4043-8e3f-984d083ad9b1" providerId="ADAL" clId="{D88319E8-7883-4191-A216-B06DC96213D1}" dt="2019-10-15T17:57:45.895" v="7593" actId="1076"/>
          <ac:spMkLst>
            <pc:docMk/>
            <pc:sldMk cId="3926834545" sldId="348"/>
            <ac:spMk id="11" creationId="{9C9EF731-B69A-4892-AC82-34C535188986}"/>
          </ac:spMkLst>
        </pc:spChg>
        <pc:spChg chg="add mod">
          <ac:chgData name="Lawton, Quinton Anthony" userId="6a4dc1d7-fbb8-4043-8e3f-984d083ad9b1" providerId="ADAL" clId="{D88319E8-7883-4191-A216-B06DC96213D1}" dt="2019-10-15T17:56:51.801" v="7577" actId="1076"/>
          <ac:spMkLst>
            <pc:docMk/>
            <pc:sldMk cId="3926834545" sldId="348"/>
            <ac:spMk id="12" creationId="{93CAEE0B-296A-4830-80CD-F49FE82AF1C2}"/>
          </ac:spMkLst>
        </pc:spChg>
        <pc:spChg chg="add mod">
          <ac:chgData name="Lawton, Quinton Anthony" userId="6a4dc1d7-fbb8-4043-8e3f-984d083ad9b1" providerId="ADAL" clId="{D88319E8-7883-4191-A216-B06DC96213D1}" dt="2019-10-15T17:56:59.627" v="7581" actId="1076"/>
          <ac:spMkLst>
            <pc:docMk/>
            <pc:sldMk cId="3926834545" sldId="348"/>
            <ac:spMk id="13" creationId="{FDF5D700-B412-4BCC-B1BE-CF9EAB076C33}"/>
          </ac:spMkLst>
        </pc:spChg>
        <pc:spChg chg="add mod">
          <ac:chgData name="Lawton, Quinton Anthony" userId="6a4dc1d7-fbb8-4043-8e3f-984d083ad9b1" providerId="ADAL" clId="{D88319E8-7883-4191-A216-B06DC96213D1}" dt="2019-10-15T18:38:49.343" v="8280" actId="1076"/>
          <ac:spMkLst>
            <pc:docMk/>
            <pc:sldMk cId="3926834545" sldId="348"/>
            <ac:spMk id="14" creationId="{5C027892-4C28-4458-BB32-0BD173DE0EDD}"/>
          </ac:spMkLst>
        </pc:spChg>
        <pc:spChg chg="add mod">
          <ac:chgData name="Lawton, Quinton Anthony" userId="6a4dc1d7-fbb8-4043-8e3f-984d083ad9b1" providerId="ADAL" clId="{D88319E8-7883-4191-A216-B06DC96213D1}" dt="2019-10-15T17:57:59.496" v="7598" actId="14100"/>
          <ac:spMkLst>
            <pc:docMk/>
            <pc:sldMk cId="3926834545" sldId="348"/>
            <ac:spMk id="15" creationId="{B47C5B5F-E201-4324-944C-35C23E146548}"/>
          </ac:spMkLst>
        </pc:spChg>
        <pc:spChg chg="add mod">
          <ac:chgData name="Lawton, Quinton Anthony" userId="6a4dc1d7-fbb8-4043-8e3f-984d083ad9b1" providerId="ADAL" clId="{D88319E8-7883-4191-A216-B06DC96213D1}" dt="2019-10-15T18:38:40.182" v="8278" actId="1076"/>
          <ac:spMkLst>
            <pc:docMk/>
            <pc:sldMk cId="3926834545" sldId="348"/>
            <ac:spMk id="16" creationId="{68449A1D-4453-4179-9761-4B6AFE09AA3F}"/>
          </ac:spMkLst>
        </pc:spChg>
        <pc:picChg chg="add mod">
          <ac:chgData name="Lawton, Quinton Anthony" userId="6a4dc1d7-fbb8-4043-8e3f-984d083ad9b1" providerId="ADAL" clId="{D88319E8-7883-4191-A216-B06DC96213D1}" dt="2019-10-15T17:51:28.480" v="7278" actId="1076"/>
          <ac:picMkLst>
            <pc:docMk/>
            <pc:sldMk cId="3926834545" sldId="348"/>
            <ac:picMk id="4" creationId="{976D494E-B7E6-45C6-9B74-CC505B6E8F76}"/>
          </ac:picMkLst>
        </pc:picChg>
      </pc:sldChg>
      <pc:sldChg chg="addSp delSp modSp add">
        <pc:chgData name="Lawton, Quinton Anthony" userId="6a4dc1d7-fbb8-4043-8e3f-984d083ad9b1" providerId="ADAL" clId="{D88319E8-7883-4191-A216-B06DC96213D1}" dt="2019-10-15T18:40:00.740" v="8719" actId="20577"/>
        <pc:sldMkLst>
          <pc:docMk/>
          <pc:sldMk cId="3895864721" sldId="349"/>
        </pc:sldMkLst>
        <pc:spChg chg="mod">
          <ac:chgData name="Lawton, Quinton Anthony" userId="6a4dc1d7-fbb8-4043-8e3f-984d083ad9b1" providerId="ADAL" clId="{D88319E8-7883-4191-A216-B06DC96213D1}" dt="2019-10-15T17:58:59.746" v="7628" actId="20577"/>
          <ac:spMkLst>
            <pc:docMk/>
            <pc:sldMk cId="3895864721" sldId="349"/>
            <ac:spMk id="2" creationId="{69403442-33D5-4C3F-A609-D3EA92CA1AC0}"/>
          </ac:spMkLst>
        </pc:spChg>
        <pc:spChg chg="mod">
          <ac:chgData name="Lawton, Quinton Anthony" userId="6a4dc1d7-fbb8-4043-8e3f-984d083ad9b1" providerId="ADAL" clId="{D88319E8-7883-4191-A216-B06DC96213D1}" dt="2019-10-15T18:40:00.740" v="8719" actId="20577"/>
          <ac:spMkLst>
            <pc:docMk/>
            <pc:sldMk cId="3895864721" sldId="349"/>
            <ac:spMk id="3" creationId="{7DCE68FB-3D62-468F-8CA8-B7BF11DF7A83}"/>
          </ac:spMkLst>
        </pc:spChg>
        <pc:spChg chg="add del mod">
          <ac:chgData name="Lawton, Quinton Anthony" userId="6a4dc1d7-fbb8-4043-8e3f-984d083ad9b1" providerId="ADAL" clId="{D88319E8-7883-4191-A216-B06DC96213D1}" dt="2019-10-15T18:04:35.197" v="7759"/>
          <ac:spMkLst>
            <pc:docMk/>
            <pc:sldMk cId="3895864721" sldId="349"/>
            <ac:spMk id="19" creationId="{FF94AA97-C03E-4E22-8512-34C59176E336}"/>
          </ac:spMkLst>
        </pc:spChg>
        <pc:spChg chg="add mod">
          <ac:chgData name="Lawton, Quinton Anthony" userId="6a4dc1d7-fbb8-4043-8e3f-984d083ad9b1" providerId="ADAL" clId="{D88319E8-7883-4191-A216-B06DC96213D1}" dt="2019-10-15T18:07:15.117" v="7884" actId="113"/>
          <ac:spMkLst>
            <pc:docMk/>
            <pc:sldMk cId="3895864721" sldId="349"/>
            <ac:spMk id="22" creationId="{6D4F7E9B-58A3-4224-A332-E6A3275D4EAA}"/>
          </ac:spMkLst>
        </pc:spChg>
        <pc:spChg chg="add mod">
          <ac:chgData name="Lawton, Quinton Anthony" userId="6a4dc1d7-fbb8-4043-8e3f-984d083ad9b1" providerId="ADAL" clId="{D88319E8-7883-4191-A216-B06DC96213D1}" dt="2019-10-15T18:07:17.998" v="7885" actId="113"/>
          <ac:spMkLst>
            <pc:docMk/>
            <pc:sldMk cId="3895864721" sldId="349"/>
            <ac:spMk id="23" creationId="{EF8D41C7-9C6E-4DDD-9770-83F6C7798D35}"/>
          </ac:spMkLst>
        </pc:spChg>
        <pc:spChg chg="add mod">
          <ac:chgData name="Lawton, Quinton Anthony" userId="6a4dc1d7-fbb8-4043-8e3f-984d083ad9b1" providerId="ADAL" clId="{D88319E8-7883-4191-A216-B06DC96213D1}" dt="2019-10-15T18:08:04.772" v="8006" actId="1076"/>
          <ac:spMkLst>
            <pc:docMk/>
            <pc:sldMk cId="3895864721" sldId="349"/>
            <ac:spMk id="24" creationId="{195AADCE-0468-430B-B260-2E63FA49BEBE}"/>
          </ac:spMkLst>
        </pc:spChg>
        <pc:picChg chg="add mod modCrop">
          <ac:chgData name="Lawton, Quinton Anthony" userId="6a4dc1d7-fbb8-4043-8e3f-984d083ad9b1" providerId="ADAL" clId="{D88319E8-7883-4191-A216-B06DC96213D1}" dt="2019-10-15T18:08:14.901" v="8007" actId="732"/>
          <ac:picMkLst>
            <pc:docMk/>
            <pc:sldMk cId="3895864721" sldId="349"/>
            <ac:picMk id="4" creationId="{0E4F0E47-D5B2-4D35-BB47-C2389FBA8234}"/>
          </ac:picMkLst>
        </pc:picChg>
        <pc:picChg chg="add mod">
          <ac:chgData name="Lawton, Quinton Anthony" userId="6a4dc1d7-fbb8-4043-8e3f-984d083ad9b1" providerId="ADAL" clId="{D88319E8-7883-4191-A216-B06DC96213D1}" dt="2019-10-15T18:04:29.200" v="7756" actId="14100"/>
          <ac:picMkLst>
            <pc:docMk/>
            <pc:sldMk cId="3895864721" sldId="349"/>
            <ac:picMk id="20" creationId="{EBDD64D6-7D49-4656-8F0B-78B585E0135F}"/>
          </ac:picMkLst>
        </pc:picChg>
        <pc:cxnChg chg="add mod">
          <ac:chgData name="Lawton, Quinton Anthony" userId="6a4dc1d7-fbb8-4043-8e3f-984d083ad9b1" providerId="ADAL" clId="{D88319E8-7883-4191-A216-B06DC96213D1}" dt="2019-10-15T18:04:32.281" v="7757" actId="14100"/>
          <ac:cxnSpMkLst>
            <pc:docMk/>
            <pc:sldMk cId="3895864721" sldId="349"/>
            <ac:cxnSpMk id="6" creationId="{3E2EC6AA-506D-49DB-80AE-0B6625F1730B}"/>
          </ac:cxnSpMkLst>
        </pc:cxnChg>
        <pc:cxnChg chg="add mod">
          <ac:chgData name="Lawton, Quinton Anthony" userId="6a4dc1d7-fbb8-4043-8e3f-984d083ad9b1" providerId="ADAL" clId="{D88319E8-7883-4191-A216-B06DC96213D1}" dt="2019-10-15T18:03:18.347" v="7744" actId="14100"/>
          <ac:cxnSpMkLst>
            <pc:docMk/>
            <pc:sldMk cId="3895864721" sldId="349"/>
            <ac:cxnSpMk id="7" creationId="{7AE85BDF-F579-4B57-B05B-78445F45C4E5}"/>
          </ac:cxnSpMkLst>
        </pc:cxnChg>
        <pc:cxnChg chg="add mod">
          <ac:chgData name="Lawton, Quinton Anthony" userId="6a4dc1d7-fbb8-4043-8e3f-984d083ad9b1" providerId="ADAL" clId="{D88319E8-7883-4191-A216-B06DC96213D1}" dt="2019-10-15T18:03:46.501" v="7750" actId="14100"/>
          <ac:cxnSpMkLst>
            <pc:docMk/>
            <pc:sldMk cId="3895864721" sldId="349"/>
            <ac:cxnSpMk id="9" creationId="{C580BE6D-8228-43F3-80DF-2969703875A0}"/>
          </ac:cxnSpMkLst>
        </pc:cxnChg>
        <pc:cxnChg chg="add mod">
          <ac:chgData name="Lawton, Quinton Anthony" userId="6a4dc1d7-fbb8-4043-8e3f-984d083ad9b1" providerId="ADAL" clId="{D88319E8-7883-4191-A216-B06DC96213D1}" dt="2019-10-15T18:03:53.981" v="7752" actId="14100"/>
          <ac:cxnSpMkLst>
            <pc:docMk/>
            <pc:sldMk cId="3895864721" sldId="349"/>
            <ac:cxnSpMk id="13" creationId="{B40DC0A7-6643-4DF0-A598-16C12FD6EAE2}"/>
          </ac:cxnSpMkLst>
        </pc:cxnChg>
        <pc:cxnChg chg="add mod">
          <ac:chgData name="Lawton, Quinton Anthony" userId="6a4dc1d7-fbb8-4043-8e3f-984d083ad9b1" providerId="ADAL" clId="{D88319E8-7883-4191-A216-B06DC96213D1}" dt="2019-10-15T18:03:50.045" v="7751" actId="14100"/>
          <ac:cxnSpMkLst>
            <pc:docMk/>
            <pc:sldMk cId="3895864721" sldId="349"/>
            <ac:cxnSpMk id="14" creationId="{1F1B455A-BE55-4A43-8DFB-0D16DB2A6DE7}"/>
          </ac:cxnSpMkLst>
        </pc:cxnChg>
        <pc:cxnChg chg="add mod">
          <ac:chgData name="Lawton, Quinton Anthony" userId="6a4dc1d7-fbb8-4043-8e3f-984d083ad9b1" providerId="ADAL" clId="{D88319E8-7883-4191-A216-B06DC96213D1}" dt="2019-10-15T18:08:35.125" v="8009" actId="1076"/>
          <ac:cxnSpMkLst>
            <pc:docMk/>
            <pc:sldMk cId="3895864721" sldId="349"/>
            <ac:cxnSpMk id="25" creationId="{50C1292C-E75B-442D-89EF-4B0330B28F20}"/>
          </ac:cxnSpMkLst>
        </pc:cxnChg>
        <pc:cxnChg chg="add mod">
          <ac:chgData name="Lawton, Quinton Anthony" userId="6a4dc1d7-fbb8-4043-8e3f-984d083ad9b1" providerId="ADAL" clId="{D88319E8-7883-4191-A216-B06DC96213D1}" dt="2019-10-15T18:08:38.277" v="8011" actId="14100"/>
          <ac:cxnSpMkLst>
            <pc:docMk/>
            <pc:sldMk cId="3895864721" sldId="349"/>
            <ac:cxnSpMk id="26" creationId="{7E4AE370-C700-4CD4-A17E-E3D03E86B0AF}"/>
          </ac:cxnSpMkLst>
        </pc:cxnChg>
        <pc:cxnChg chg="add mod">
          <ac:chgData name="Lawton, Quinton Anthony" userId="6a4dc1d7-fbb8-4043-8e3f-984d083ad9b1" providerId="ADAL" clId="{D88319E8-7883-4191-A216-B06DC96213D1}" dt="2019-10-15T18:08:45.768" v="8014" actId="14100"/>
          <ac:cxnSpMkLst>
            <pc:docMk/>
            <pc:sldMk cId="3895864721" sldId="349"/>
            <ac:cxnSpMk id="28" creationId="{6B499E49-062E-4FCF-AC34-291E02797E7B}"/>
          </ac:cxnSpMkLst>
        </pc:cxnChg>
        <pc:cxnChg chg="add mod">
          <ac:chgData name="Lawton, Quinton Anthony" userId="6a4dc1d7-fbb8-4043-8e3f-984d083ad9b1" providerId="ADAL" clId="{D88319E8-7883-4191-A216-B06DC96213D1}" dt="2019-10-15T18:08:51.878" v="8017" actId="14100"/>
          <ac:cxnSpMkLst>
            <pc:docMk/>
            <pc:sldMk cId="3895864721" sldId="349"/>
            <ac:cxnSpMk id="30" creationId="{368603B1-8741-46EF-9B4D-F1692F3BC543}"/>
          </ac:cxnSpMkLst>
        </pc:cxnChg>
      </pc:sldChg>
      <pc:sldChg chg="addSp delSp modSp add">
        <pc:chgData name="Lawton, Quinton Anthony" userId="6a4dc1d7-fbb8-4043-8e3f-984d083ad9b1" providerId="ADAL" clId="{D88319E8-7883-4191-A216-B06DC96213D1}" dt="2019-10-15T18:55:06.279" v="9800" actId="20577"/>
        <pc:sldMkLst>
          <pc:docMk/>
          <pc:sldMk cId="317519577" sldId="350"/>
        </pc:sldMkLst>
        <pc:spChg chg="mod">
          <ac:chgData name="Lawton, Quinton Anthony" userId="6a4dc1d7-fbb8-4043-8e3f-984d083ad9b1" providerId="ADAL" clId="{D88319E8-7883-4191-A216-B06DC96213D1}" dt="2019-10-15T18:20:40.828" v="8198" actId="20577"/>
          <ac:spMkLst>
            <pc:docMk/>
            <pc:sldMk cId="317519577" sldId="350"/>
            <ac:spMk id="2" creationId="{E045B36F-AEEA-49BE-9BF0-1FCC3AF4550E}"/>
          </ac:spMkLst>
        </pc:spChg>
        <pc:spChg chg="del">
          <ac:chgData name="Lawton, Quinton Anthony" userId="6a4dc1d7-fbb8-4043-8e3f-984d083ad9b1" providerId="ADAL" clId="{D88319E8-7883-4191-A216-B06DC96213D1}" dt="2019-10-15T18:21:08.382" v="8207" actId="478"/>
          <ac:spMkLst>
            <pc:docMk/>
            <pc:sldMk cId="317519577" sldId="350"/>
            <ac:spMk id="3" creationId="{5EED5BA0-2424-441A-AAE3-8B0098E079F5}"/>
          </ac:spMkLst>
        </pc:spChg>
        <pc:spChg chg="add del mod">
          <ac:chgData name="Lawton, Quinton Anthony" userId="6a4dc1d7-fbb8-4043-8e3f-984d083ad9b1" providerId="ADAL" clId="{D88319E8-7883-4191-A216-B06DC96213D1}" dt="2019-10-15T18:21:12.056" v="8209" actId="478"/>
          <ac:spMkLst>
            <pc:docMk/>
            <pc:sldMk cId="317519577" sldId="350"/>
            <ac:spMk id="5" creationId="{9811980C-CBBE-4C12-9714-1F314464217B}"/>
          </ac:spMkLst>
        </pc:spChg>
        <pc:spChg chg="add">
          <ac:chgData name="Lawton, Quinton Anthony" userId="6a4dc1d7-fbb8-4043-8e3f-984d083ad9b1" providerId="ADAL" clId="{D88319E8-7883-4191-A216-B06DC96213D1}" dt="2019-10-15T18:52:52.022" v="9250"/>
          <ac:spMkLst>
            <pc:docMk/>
            <pc:sldMk cId="317519577" sldId="350"/>
            <ac:spMk id="9" creationId="{F74F4CE9-0D3E-41C7-BE18-44E885BBB660}"/>
          </ac:spMkLst>
        </pc:spChg>
        <pc:spChg chg="add">
          <ac:chgData name="Lawton, Quinton Anthony" userId="6a4dc1d7-fbb8-4043-8e3f-984d083ad9b1" providerId="ADAL" clId="{D88319E8-7883-4191-A216-B06DC96213D1}" dt="2019-10-15T18:52:52.022" v="9250"/>
          <ac:spMkLst>
            <pc:docMk/>
            <pc:sldMk cId="317519577" sldId="350"/>
            <ac:spMk id="12" creationId="{F78040A7-490C-470D-8627-055A267ADF85}"/>
          </ac:spMkLst>
        </pc:spChg>
        <pc:spChg chg="add mod">
          <ac:chgData name="Lawton, Quinton Anthony" userId="6a4dc1d7-fbb8-4043-8e3f-984d083ad9b1" providerId="ADAL" clId="{D88319E8-7883-4191-A216-B06DC96213D1}" dt="2019-10-15T18:55:06.279" v="9800" actId="20577"/>
          <ac:spMkLst>
            <pc:docMk/>
            <pc:sldMk cId="317519577" sldId="350"/>
            <ac:spMk id="13" creationId="{9349B72B-CE22-4C80-AE6E-6849A60A6A70}"/>
          </ac:spMkLst>
        </pc:spChg>
        <pc:picChg chg="add mod">
          <ac:chgData name="Lawton, Quinton Anthony" userId="6a4dc1d7-fbb8-4043-8e3f-984d083ad9b1" providerId="ADAL" clId="{D88319E8-7883-4191-A216-B06DC96213D1}" dt="2019-10-15T18:54:41.581" v="9675" actId="1076"/>
          <ac:picMkLst>
            <pc:docMk/>
            <pc:sldMk cId="317519577" sldId="350"/>
            <ac:picMk id="6" creationId="{869A1FA9-9572-4CAD-BE88-D4D3BAB8D965}"/>
          </ac:picMkLst>
        </pc:picChg>
        <pc:picChg chg="del">
          <ac:chgData name="Lawton, Quinton Anthony" userId="6a4dc1d7-fbb8-4043-8e3f-984d083ad9b1" providerId="ADAL" clId="{D88319E8-7883-4191-A216-B06DC96213D1}" dt="2019-10-15T18:21:10.813" v="8208" actId="478"/>
          <ac:picMkLst>
            <pc:docMk/>
            <pc:sldMk cId="317519577" sldId="350"/>
            <ac:picMk id="10" creationId="{1E235A07-46C2-4B54-9EC4-867EAA116944}"/>
          </ac:picMkLst>
        </pc:picChg>
        <pc:picChg chg="mod">
          <ac:chgData name="Lawton, Quinton Anthony" userId="6a4dc1d7-fbb8-4043-8e3f-984d083ad9b1" providerId="ADAL" clId="{D88319E8-7883-4191-A216-B06DC96213D1}" dt="2019-10-15T18:54:41.581" v="9675" actId="1076"/>
          <ac:picMkLst>
            <pc:docMk/>
            <pc:sldMk cId="317519577" sldId="350"/>
            <ac:picMk id="11" creationId="{8D12AD61-6DAC-48B6-8508-128851F4CA13}"/>
          </ac:picMkLst>
        </pc:picChg>
      </pc:sldChg>
      <pc:sldChg chg="add del">
        <pc:chgData name="Lawton, Quinton Anthony" userId="6a4dc1d7-fbb8-4043-8e3f-984d083ad9b1" providerId="ADAL" clId="{D88319E8-7883-4191-A216-B06DC96213D1}" dt="2019-10-15T18:20:19.221" v="8161" actId="2696"/>
        <pc:sldMkLst>
          <pc:docMk/>
          <pc:sldMk cId="3564877736" sldId="350"/>
        </pc:sldMkLst>
      </pc:sldChg>
      <pc:sldChg chg="add del">
        <pc:chgData name="Lawton, Quinton Anthony" userId="6a4dc1d7-fbb8-4043-8e3f-984d083ad9b1" providerId="ADAL" clId="{D88319E8-7883-4191-A216-B06DC96213D1}" dt="2019-10-15T18:20:19.852" v="8162" actId="2696"/>
        <pc:sldMkLst>
          <pc:docMk/>
          <pc:sldMk cId="3845675092" sldId="351"/>
        </pc:sldMkLst>
      </pc:sldChg>
      <pc:sldChg chg="addSp delSp modSp add">
        <pc:chgData name="Lawton, Quinton Anthony" userId="6a4dc1d7-fbb8-4043-8e3f-984d083ad9b1" providerId="ADAL" clId="{D88319E8-7883-4191-A216-B06DC96213D1}" dt="2019-10-15T18:56:32.318" v="10216" actId="1076"/>
        <pc:sldMkLst>
          <pc:docMk/>
          <pc:sldMk cId="4173991229" sldId="351"/>
        </pc:sldMkLst>
        <pc:spChg chg="mod">
          <ac:chgData name="Lawton, Quinton Anthony" userId="6a4dc1d7-fbb8-4043-8e3f-984d083ad9b1" providerId="ADAL" clId="{D88319E8-7883-4191-A216-B06DC96213D1}" dt="2019-10-15T18:22:06.845" v="8249" actId="20577"/>
          <ac:spMkLst>
            <pc:docMk/>
            <pc:sldMk cId="4173991229" sldId="351"/>
            <ac:spMk id="2" creationId="{7DC45F17-FB0F-4F18-A76F-47BAF56E7658}"/>
          </ac:spMkLst>
        </pc:spChg>
        <pc:spChg chg="del">
          <ac:chgData name="Lawton, Quinton Anthony" userId="6a4dc1d7-fbb8-4043-8e3f-984d083ad9b1" providerId="ADAL" clId="{D88319E8-7883-4191-A216-B06DC96213D1}" dt="2019-10-15T18:21:15.398" v="8210" actId="478"/>
          <ac:spMkLst>
            <pc:docMk/>
            <pc:sldMk cId="4173991229" sldId="351"/>
            <ac:spMk id="3" creationId="{48C1BE81-0245-4690-A670-A5077E22C5B0}"/>
          </ac:spMkLst>
        </pc:spChg>
        <pc:spChg chg="add del mod">
          <ac:chgData name="Lawton, Quinton Anthony" userId="6a4dc1d7-fbb8-4043-8e3f-984d083ad9b1" providerId="ADAL" clId="{D88319E8-7883-4191-A216-B06DC96213D1}" dt="2019-10-15T18:21:17.955" v="8211" actId="478"/>
          <ac:spMkLst>
            <pc:docMk/>
            <pc:sldMk cId="4173991229" sldId="351"/>
            <ac:spMk id="7" creationId="{227DE51D-B172-4173-AB6D-75CDF21BFBA9}"/>
          </ac:spMkLst>
        </pc:spChg>
        <pc:spChg chg="add">
          <ac:chgData name="Lawton, Quinton Anthony" userId="6a4dc1d7-fbb8-4043-8e3f-984d083ad9b1" providerId="ADAL" clId="{D88319E8-7883-4191-A216-B06DC96213D1}" dt="2019-10-15T18:52:53.673" v="9251"/>
          <ac:spMkLst>
            <pc:docMk/>
            <pc:sldMk cId="4173991229" sldId="351"/>
            <ac:spMk id="9" creationId="{A3BF5094-754E-4639-9C21-302BCD39E85E}"/>
          </ac:spMkLst>
        </pc:spChg>
        <pc:spChg chg="add">
          <ac:chgData name="Lawton, Quinton Anthony" userId="6a4dc1d7-fbb8-4043-8e3f-984d083ad9b1" providerId="ADAL" clId="{D88319E8-7883-4191-A216-B06DC96213D1}" dt="2019-10-15T18:52:53.673" v="9251"/>
          <ac:spMkLst>
            <pc:docMk/>
            <pc:sldMk cId="4173991229" sldId="351"/>
            <ac:spMk id="10" creationId="{1CE2D96A-51D8-499D-9144-B5FADA864641}"/>
          </ac:spMkLst>
        </pc:spChg>
        <pc:spChg chg="add mod">
          <ac:chgData name="Lawton, Quinton Anthony" userId="6a4dc1d7-fbb8-4043-8e3f-984d083ad9b1" providerId="ADAL" clId="{D88319E8-7883-4191-A216-B06DC96213D1}" dt="2019-10-15T18:56:27.594" v="10215" actId="20577"/>
          <ac:spMkLst>
            <pc:docMk/>
            <pc:sldMk cId="4173991229" sldId="351"/>
            <ac:spMk id="11" creationId="{FE5FC936-DAF1-47E1-903A-D17946DAAD57}"/>
          </ac:spMkLst>
        </pc:spChg>
        <pc:picChg chg="del">
          <ac:chgData name="Lawton, Quinton Anthony" userId="6a4dc1d7-fbb8-4043-8e3f-984d083ad9b1" providerId="ADAL" clId="{D88319E8-7883-4191-A216-B06DC96213D1}" dt="2019-10-15T18:21:20.071" v="8212" actId="478"/>
          <ac:picMkLst>
            <pc:docMk/>
            <pc:sldMk cId="4173991229" sldId="351"/>
            <ac:picMk id="4" creationId="{9D1E6B1E-2E65-4188-84EB-70B0510A1B6E}"/>
          </ac:picMkLst>
        </pc:picChg>
        <pc:picChg chg="mod">
          <ac:chgData name="Lawton, Quinton Anthony" userId="6a4dc1d7-fbb8-4043-8e3f-984d083ad9b1" providerId="ADAL" clId="{D88319E8-7883-4191-A216-B06DC96213D1}" dt="2019-10-15T18:56:32.318" v="10216" actId="1076"/>
          <ac:picMkLst>
            <pc:docMk/>
            <pc:sldMk cId="4173991229" sldId="351"/>
            <ac:picMk id="5" creationId="{56D6E6EF-FD0D-4ACD-965F-5BFFF5F51768}"/>
          </ac:picMkLst>
        </pc:picChg>
        <pc:picChg chg="add mod">
          <ac:chgData name="Lawton, Quinton Anthony" userId="6a4dc1d7-fbb8-4043-8e3f-984d083ad9b1" providerId="ADAL" clId="{D88319E8-7883-4191-A216-B06DC96213D1}" dt="2019-10-15T18:56:32.318" v="10216" actId="1076"/>
          <ac:picMkLst>
            <pc:docMk/>
            <pc:sldMk cId="4173991229" sldId="351"/>
            <ac:picMk id="8" creationId="{311359A8-976D-47E8-8033-D99E7E3E8F1B}"/>
          </ac:picMkLst>
        </pc:picChg>
      </pc:sldChg>
      <pc:sldChg chg="addSp delSp modSp add">
        <pc:chgData name="Lawton, Quinton Anthony" userId="6a4dc1d7-fbb8-4043-8e3f-984d083ad9b1" providerId="ADAL" clId="{D88319E8-7883-4191-A216-B06DC96213D1}" dt="2019-10-15T18:58:28.390" v="10751" actId="20577"/>
        <pc:sldMkLst>
          <pc:docMk/>
          <pc:sldMk cId="1459496344" sldId="352"/>
        </pc:sldMkLst>
        <pc:spChg chg="mod">
          <ac:chgData name="Lawton, Quinton Anthony" userId="6a4dc1d7-fbb8-4043-8e3f-984d083ad9b1" providerId="ADAL" clId="{D88319E8-7883-4191-A216-B06DC96213D1}" dt="2019-10-15T18:20:51.510" v="8202" actId="27636"/>
          <ac:spMkLst>
            <pc:docMk/>
            <pc:sldMk cId="1459496344" sldId="352"/>
            <ac:spMk id="2" creationId="{E045B36F-AEEA-49BE-9BF0-1FCC3AF4550E}"/>
          </ac:spMkLst>
        </pc:spChg>
        <pc:spChg chg="del">
          <ac:chgData name="Lawton, Quinton Anthony" userId="6a4dc1d7-fbb8-4043-8e3f-984d083ad9b1" providerId="ADAL" clId="{D88319E8-7883-4191-A216-B06DC96213D1}" dt="2019-10-15T18:21:23.571" v="8214" actId="478"/>
          <ac:spMkLst>
            <pc:docMk/>
            <pc:sldMk cId="1459496344" sldId="352"/>
            <ac:spMk id="3" creationId="{5EED5BA0-2424-441A-AAE3-8B0098E079F5}"/>
          </ac:spMkLst>
        </pc:spChg>
        <pc:spChg chg="add del mod">
          <ac:chgData name="Lawton, Quinton Anthony" userId="6a4dc1d7-fbb8-4043-8e3f-984d083ad9b1" providerId="ADAL" clId="{D88319E8-7883-4191-A216-B06DC96213D1}" dt="2019-10-15T18:26:24.473" v="8258" actId="478"/>
          <ac:spMkLst>
            <pc:docMk/>
            <pc:sldMk cId="1459496344" sldId="352"/>
            <ac:spMk id="7" creationId="{7E84E7B5-EEB3-4C8A-B008-856F0C56685C}"/>
          </ac:spMkLst>
        </pc:spChg>
        <pc:spChg chg="add">
          <ac:chgData name="Lawton, Quinton Anthony" userId="6a4dc1d7-fbb8-4043-8e3f-984d083ad9b1" providerId="ADAL" clId="{D88319E8-7883-4191-A216-B06DC96213D1}" dt="2019-10-15T18:52:55.209" v="9252"/>
          <ac:spMkLst>
            <pc:docMk/>
            <pc:sldMk cId="1459496344" sldId="352"/>
            <ac:spMk id="9" creationId="{80CEF8E4-E3A2-4BD9-B2C3-0741DD0B5343}"/>
          </ac:spMkLst>
        </pc:spChg>
        <pc:spChg chg="add">
          <ac:chgData name="Lawton, Quinton Anthony" userId="6a4dc1d7-fbb8-4043-8e3f-984d083ad9b1" providerId="ADAL" clId="{D88319E8-7883-4191-A216-B06DC96213D1}" dt="2019-10-15T18:52:55.209" v="9252"/>
          <ac:spMkLst>
            <pc:docMk/>
            <pc:sldMk cId="1459496344" sldId="352"/>
            <ac:spMk id="10" creationId="{0D747616-CD62-488F-865D-E922635C5C4D}"/>
          </ac:spMkLst>
        </pc:spChg>
        <pc:spChg chg="add mod">
          <ac:chgData name="Lawton, Quinton Anthony" userId="6a4dc1d7-fbb8-4043-8e3f-984d083ad9b1" providerId="ADAL" clId="{D88319E8-7883-4191-A216-B06DC96213D1}" dt="2019-10-15T18:58:28.390" v="10751" actId="20577"/>
          <ac:spMkLst>
            <pc:docMk/>
            <pc:sldMk cId="1459496344" sldId="352"/>
            <ac:spMk id="11" creationId="{7C4B6997-8D73-436A-B7E1-34E7794122FB}"/>
          </ac:spMkLst>
        </pc:spChg>
        <pc:picChg chg="mod">
          <ac:chgData name="Lawton, Quinton Anthony" userId="6a4dc1d7-fbb8-4043-8e3f-984d083ad9b1" providerId="ADAL" clId="{D88319E8-7883-4191-A216-B06DC96213D1}" dt="2019-10-15T18:56:51.180" v="10217" actId="1076"/>
          <ac:picMkLst>
            <pc:docMk/>
            <pc:sldMk cId="1459496344" sldId="352"/>
            <ac:picMk id="4" creationId="{B45427B3-4286-4E0E-AA3E-6DF40362376D}"/>
          </ac:picMkLst>
        </pc:picChg>
        <pc:picChg chg="del">
          <ac:chgData name="Lawton, Quinton Anthony" userId="6a4dc1d7-fbb8-4043-8e3f-984d083ad9b1" providerId="ADAL" clId="{D88319E8-7883-4191-A216-B06DC96213D1}" dt="2019-10-15T18:21:21.839" v="8213" actId="478"/>
          <ac:picMkLst>
            <pc:docMk/>
            <pc:sldMk cId="1459496344" sldId="352"/>
            <ac:picMk id="5" creationId="{1D3F732E-39F5-43FB-B726-F3567386CF79}"/>
          </ac:picMkLst>
        </pc:picChg>
        <pc:picChg chg="add mod">
          <ac:chgData name="Lawton, Quinton Anthony" userId="6a4dc1d7-fbb8-4043-8e3f-984d083ad9b1" providerId="ADAL" clId="{D88319E8-7883-4191-A216-B06DC96213D1}" dt="2019-10-15T18:56:51.180" v="10217" actId="1076"/>
          <ac:picMkLst>
            <pc:docMk/>
            <pc:sldMk cId="1459496344" sldId="352"/>
            <ac:picMk id="8" creationId="{E593FF68-AE8B-4860-9295-CCEC7AC85070}"/>
          </ac:picMkLst>
        </pc:picChg>
      </pc:sldChg>
      <pc:sldChg chg="add del">
        <pc:chgData name="Lawton, Quinton Anthony" userId="6a4dc1d7-fbb8-4043-8e3f-984d083ad9b1" providerId="ADAL" clId="{D88319E8-7883-4191-A216-B06DC96213D1}" dt="2019-10-15T18:20:20.165" v="8163" actId="2696"/>
        <pc:sldMkLst>
          <pc:docMk/>
          <pc:sldMk cId="3840077686" sldId="352"/>
        </pc:sldMkLst>
      </pc:sldChg>
      <pc:sldChg chg="addSp delSp modSp add">
        <pc:chgData name="Lawton, Quinton Anthony" userId="6a4dc1d7-fbb8-4043-8e3f-984d083ad9b1" providerId="ADAL" clId="{D88319E8-7883-4191-A216-B06DC96213D1}" dt="2019-10-15T18:59:32.789" v="11108" actId="20577"/>
        <pc:sldMkLst>
          <pc:docMk/>
          <pc:sldMk cId="1461450448" sldId="353"/>
        </pc:sldMkLst>
        <pc:spChg chg="mod">
          <ac:chgData name="Lawton, Quinton Anthony" userId="6a4dc1d7-fbb8-4043-8e3f-984d083ad9b1" providerId="ADAL" clId="{D88319E8-7883-4191-A216-B06DC96213D1}" dt="2019-10-15T18:20:54.911" v="8204" actId="27636"/>
          <ac:spMkLst>
            <pc:docMk/>
            <pc:sldMk cId="1461450448" sldId="353"/>
            <ac:spMk id="2" creationId="{E045B36F-AEEA-49BE-9BF0-1FCC3AF4550E}"/>
          </ac:spMkLst>
        </pc:spChg>
        <pc:spChg chg="del">
          <ac:chgData name="Lawton, Quinton Anthony" userId="6a4dc1d7-fbb8-4043-8e3f-984d083ad9b1" providerId="ADAL" clId="{D88319E8-7883-4191-A216-B06DC96213D1}" dt="2019-10-15T18:21:25.844" v="8215" actId="478"/>
          <ac:spMkLst>
            <pc:docMk/>
            <pc:sldMk cId="1461450448" sldId="353"/>
            <ac:spMk id="3" creationId="{5EED5BA0-2424-441A-AAE3-8B0098E079F5}"/>
          </ac:spMkLst>
        </pc:spChg>
        <pc:spChg chg="add del mod">
          <ac:chgData name="Lawton, Quinton Anthony" userId="6a4dc1d7-fbb8-4043-8e3f-984d083ad9b1" providerId="ADAL" clId="{D88319E8-7883-4191-A216-B06DC96213D1}" dt="2019-10-15T18:21:29.641" v="8217" actId="478"/>
          <ac:spMkLst>
            <pc:docMk/>
            <pc:sldMk cId="1461450448" sldId="353"/>
            <ac:spMk id="7" creationId="{BBBFE127-A39A-4E17-A3A6-090C4EB8D523}"/>
          </ac:spMkLst>
        </pc:spChg>
        <pc:spChg chg="add">
          <ac:chgData name="Lawton, Quinton Anthony" userId="6a4dc1d7-fbb8-4043-8e3f-984d083ad9b1" providerId="ADAL" clId="{D88319E8-7883-4191-A216-B06DC96213D1}" dt="2019-10-15T18:52:56.850" v="9253"/>
          <ac:spMkLst>
            <pc:docMk/>
            <pc:sldMk cId="1461450448" sldId="353"/>
            <ac:spMk id="9" creationId="{6A431B08-D61D-4FD5-90A9-E1C072D22DBF}"/>
          </ac:spMkLst>
        </pc:spChg>
        <pc:spChg chg="add">
          <ac:chgData name="Lawton, Quinton Anthony" userId="6a4dc1d7-fbb8-4043-8e3f-984d083ad9b1" providerId="ADAL" clId="{D88319E8-7883-4191-A216-B06DC96213D1}" dt="2019-10-15T18:52:56.850" v="9253"/>
          <ac:spMkLst>
            <pc:docMk/>
            <pc:sldMk cId="1461450448" sldId="353"/>
            <ac:spMk id="10" creationId="{E4C3284A-C5FA-4B1C-B537-755EE1B69575}"/>
          </ac:spMkLst>
        </pc:spChg>
        <pc:spChg chg="add mod">
          <ac:chgData name="Lawton, Quinton Anthony" userId="6a4dc1d7-fbb8-4043-8e3f-984d083ad9b1" providerId="ADAL" clId="{D88319E8-7883-4191-A216-B06DC96213D1}" dt="2019-10-15T18:59:32.789" v="11108" actId="20577"/>
          <ac:spMkLst>
            <pc:docMk/>
            <pc:sldMk cId="1461450448" sldId="353"/>
            <ac:spMk id="11" creationId="{043A816A-E131-419B-AE31-05D649824CC5}"/>
          </ac:spMkLst>
        </pc:spChg>
        <pc:picChg chg="mod">
          <ac:chgData name="Lawton, Quinton Anthony" userId="6a4dc1d7-fbb8-4043-8e3f-984d083ad9b1" providerId="ADAL" clId="{D88319E8-7883-4191-A216-B06DC96213D1}" dt="2019-10-15T18:26:39.588" v="8262" actId="1076"/>
          <ac:picMkLst>
            <pc:docMk/>
            <pc:sldMk cId="1461450448" sldId="353"/>
            <ac:picMk id="4" creationId="{3856B898-BD56-48AD-8617-59A1F1A838CC}"/>
          </ac:picMkLst>
        </pc:picChg>
        <pc:picChg chg="del">
          <ac:chgData name="Lawton, Quinton Anthony" userId="6a4dc1d7-fbb8-4043-8e3f-984d083ad9b1" providerId="ADAL" clId="{D88319E8-7883-4191-A216-B06DC96213D1}" dt="2019-10-15T18:21:27.288" v="8216" actId="478"/>
          <ac:picMkLst>
            <pc:docMk/>
            <pc:sldMk cId="1461450448" sldId="353"/>
            <ac:picMk id="5" creationId="{FE53D9D5-BA1E-4964-AE4F-8C11110E6904}"/>
          </ac:picMkLst>
        </pc:picChg>
        <pc:picChg chg="add mod">
          <ac:chgData name="Lawton, Quinton Anthony" userId="6a4dc1d7-fbb8-4043-8e3f-984d083ad9b1" providerId="ADAL" clId="{D88319E8-7883-4191-A216-B06DC96213D1}" dt="2019-10-15T18:46:19.426" v="8734" actId="1076"/>
          <ac:picMkLst>
            <pc:docMk/>
            <pc:sldMk cId="1461450448" sldId="353"/>
            <ac:picMk id="8" creationId="{309F261D-2ED1-4E09-B803-0B4B661A2A54}"/>
          </ac:picMkLst>
        </pc:picChg>
      </pc:sldChg>
      <pc:sldChg chg="add del">
        <pc:chgData name="Lawton, Quinton Anthony" userId="6a4dc1d7-fbb8-4043-8e3f-984d083ad9b1" providerId="ADAL" clId="{D88319E8-7883-4191-A216-B06DC96213D1}" dt="2019-10-15T18:20:20.583" v="8164" actId="2696"/>
        <pc:sldMkLst>
          <pc:docMk/>
          <pc:sldMk cId="2359148781" sldId="353"/>
        </pc:sldMkLst>
      </pc:sldChg>
      <pc:sldChg chg="addSp delSp modSp add">
        <pc:chgData name="Lawton, Quinton Anthony" userId="6a4dc1d7-fbb8-4043-8e3f-984d083ad9b1" providerId="ADAL" clId="{D88319E8-7883-4191-A216-B06DC96213D1}" dt="2019-10-15T19:00:52.345" v="11452" actId="20577"/>
        <pc:sldMkLst>
          <pc:docMk/>
          <pc:sldMk cId="134006278" sldId="354"/>
        </pc:sldMkLst>
        <pc:spChg chg="mod">
          <ac:chgData name="Lawton, Quinton Anthony" userId="6a4dc1d7-fbb8-4043-8e3f-984d083ad9b1" providerId="ADAL" clId="{D88319E8-7883-4191-A216-B06DC96213D1}" dt="2019-10-15T18:20:58.964" v="8206" actId="27636"/>
          <ac:spMkLst>
            <pc:docMk/>
            <pc:sldMk cId="134006278" sldId="354"/>
            <ac:spMk id="2" creationId="{E045B36F-AEEA-49BE-9BF0-1FCC3AF4550E}"/>
          </ac:spMkLst>
        </pc:spChg>
        <pc:spChg chg="del">
          <ac:chgData name="Lawton, Quinton Anthony" userId="6a4dc1d7-fbb8-4043-8e3f-984d083ad9b1" providerId="ADAL" clId="{D88319E8-7883-4191-A216-B06DC96213D1}" dt="2019-10-15T18:21:33.393" v="8219" actId="478"/>
          <ac:spMkLst>
            <pc:docMk/>
            <pc:sldMk cId="134006278" sldId="354"/>
            <ac:spMk id="3" creationId="{5EED5BA0-2424-441A-AAE3-8B0098E079F5}"/>
          </ac:spMkLst>
        </pc:spChg>
        <pc:spChg chg="add del mod">
          <ac:chgData name="Lawton, Quinton Anthony" userId="6a4dc1d7-fbb8-4043-8e3f-984d083ad9b1" providerId="ADAL" clId="{D88319E8-7883-4191-A216-B06DC96213D1}" dt="2019-10-15T18:21:35.575" v="8220" actId="478"/>
          <ac:spMkLst>
            <pc:docMk/>
            <pc:sldMk cId="134006278" sldId="354"/>
            <ac:spMk id="7" creationId="{353620F0-982C-4BA6-B270-ABE886945D4A}"/>
          </ac:spMkLst>
        </pc:spChg>
        <pc:spChg chg="add">
          <ac:chgData name="Lawton, Quinton Anthony" userId="6a4dc1d7-fbb8-4043-8e3f-984d083ad9b1" providerId="ADAL" clId="{D88319E8-7883-4191-A216-B06DC96213D1}" dt="2019-10-15T18:52:58.514" v="9254"/>
          <ac:spMkLst>
            <pc:docMk/>
            <pc:sldMk cId="134006278" sldId="354"/>
            <ac:spMk id="9" creationId="{FAEE5529-8521-43A0-9837-FBA968C20782}"/>
          </ac:spMkLst>
        </pc:spChg>
        <pc:spChg chg="add">
          <ac:chgData name="Lawton, Quinton Anthony" userId="6a4dc1d7-fbb8-4043-8e3f-984d083ad9b1" providerId="ADAL" clId="{D88319E8-7883-4191-A216-B06DC96213D1}" dt="2019-10-15T18:52:58.514" v="9254"/>
          <ac:spMkLst>
            <pc:docMk/>
            <pc:sldMk cId="134006278" sldId="354"/>
            <ac:spMk id="10" creationId="{663BF369-3B2F-455D-986B-D4E1D39F5F4D}"/>
          </ac:spMkLst>
        </pc:spChg>
        <pc:spChg chg="add mod">
          <ac:chgData name="Lawton, Quinton Anthony" userId="6a4dc1d7-fbb8-4043-8e3f-984d083ad9b1" providerId="ADAL" clId="{D88319E8-7883-4191-A216-B06DC96213D1}" dt="2019-10-15T19:00:52.345" v="11452" actId="20577"/>
          <ac:spMkLst>
            <pc:docMk/>
            <pc:sldMk cId="134006278" sldId="354"/>
            <ac:spMk id="11" creationId="{8C4546D2-CCC7-4B16-A25B-019E8B12643C}"/>
          </ac:spMkLst>
        </pc:spChg>
        <pc:picChg chg="mod">
          <ac:chgData name="Lawton, Quinton Anthony" userId="6a4dc1d7-fbb8-4043-8e3f-984d083ad9b1" providerId="ADAL" clId="{D88319E8-7883-4191-A216-B06DC96213D1}" dt="2019-10-15T18:59:40.691" v="11109" actId="1076"/>
          <ac:picMkLst>
            <pc:docMk/>
            <pc:sldMk cId="134006278" sldId="354"/>
            <ac:picMk id="4" creationId="{FF47D4B5-5167-4099-BFAE-EDBE63316E47}"/>
          </ac:picMkLst>
        </pc:picChg>
        <pc:picChg chg="del">
          <ac:chgData name="Lawton, Quinton Anthony" userId="6a4dc1d7-fbb8-4043-8e3f-984d083ad9b1" providerId="ADAL" clId="{D88319E8-7883-4191-A216-B06DC96213D1}" dt="2019-10-15T18:21:32.004" v="8218" actId="478"/>
          <ac:picMkLst>
            <pc:docMk/>
            <pc:sldMk cId="134006278" sldId="354"/>
            <ac:picMk id="5" creationId="{6B76B99F-54D8-4EFE-A0AF-1F0F1960CBFF}"/>
          </ac:picMkLst>
        </pc:picChg>
        <pc:picChg chg="add mod">
          <ac:chgData name="Lawton, Quinton Anthony" userId="6a4dc1d7-fbb8-4043-8e3f-984d083ad9b1" providerId="ADAL" clId="{D88319E8-7883-4191-A216-B06DC96213D1}" dt="2019-10-15T18:59:40.691" v="11109" actId="1076"/>
          <ac:picMkLst>
            <pc:docMk/>
            <pc:sldMk cId="134006278" sldId="354"/>
            <ac:picMk id="8" creationId="{C337E3A6-4020-460C-8985-6DCBC07C35E7}"/>
          </ac:picMkLst>
        </pc:picChg>
      </pc:sldChg>
      <pc:sldChg chg="add del">
        <pc:chgData name="Lawton, Quinton Anthony" userId="6a4dc1d7-fbb8-4043-8e3f-984d083ad9b1" providerId="ADAL" clId="{D88319E8-7883-4191-A216-B06DC96213D1}" dt="2019-10-15T18:20:22.581" v="8165" actId="2696"/>
        <pc:sldMkLst>
          <pc:docMk/>
          <pc:sldMk cId="184590860" sldId="354"/>
        </pc:sldMkLst>
      </pc:sldChg>
      <pc:sldChg chg="addSp delSp modSp add ord">
        <pc:chgData name="Lawton, Quinton Anthony" userId="6a4dc1d7-fbb8-4043-8e3f-984d083ad9b1" providerId="ADAL" clId="{D88319E8-7883-4191-A216-B06DC96213D1}" dt="2019-10-15T18:53:16.058" v="9256" actId="1076"/>
        <pc:sldMkLst>
          <pc:docMk/>
          <pc:sldMk cId="766804396" sldId="355"/>
        </pc:sldMkLst>
        <pc:spChg chg="mod">
          <ac:chgData name="Lawton, Quinton Anthony" userId="6a4dc1d7-fbb8-4043-8e3f-984d083ad9b1" providerId="ADAL" clId="{D88319E8-7883-4191-A216-B06DC96213D1}" dt="2019-10-15T18:21:51.348" v="8241" actId="27636"/>
          <ac:spMkLst>
            <pc:docMk/>
            <pc:sldMk cId="766804396" sldId="355"/>
            <ac:spMk id="2" creationId="{E045B36F-AEEA-49BE-9BF0-1FCC3AF4550E}"/>
          </ac:spMkLst>
        </pc:spChg>
        <pc:spChg chg="add mod">
          <ac:chgData name="Lawton, Quinton Anthony" userId="6a4dc1d7-fbb8-4043-8e3f-984d083ad9b1" providerId="ADAL" clId="{D88319E8-7883-4191-A216-B06DC96213D1}" dt="2019-10-15T18:52:09.184" v="9179" actId="20577"/>
          <ac:spMkLst>
            <pc:docMk/>
            <pc:sldMk cId="766804396" sldId="355"/>
            <ac:spMk id="6" creationId="{9F345711-856E-4BFE-885F-B4E39911CAEA}"/>
          </ac:spMkLst>
        </pc:spChg>
        <pc:spChg chg="add mod">
          <ac:chgData name="Lawton, Quinton Anthony" userId="6a4dc1d7-fbb8-4043-8e3f-984d083ad9b1" providerId="ADAL" clId="{D88319E8-7883-4191-A216-B06DC96213D1}" dt="2019-10-15T18:52:37.271" v="9229" actId="122"/>
          <ac:spMkLst>
            <pc:docMk/>
            <pc:sldMk cId="766804396" sldId="355"/>
            <ac:spMk id="7" creationId="{9CF30A71-6381-4C0B-9A1A-7388ECF57D7C}"/>
          </ac:spMkLst>
        </pc:spChg>
        <pc:spChg chg="add mod">
          <ac:chgData name="Lawton, Quinton Anthony" userId="6a4dc1d7-fbb8-4043-8e3f-984d083ad9b1" providerId="ADAL" clId="{D88319E8-7883-4191-A216-B06DC96213D1}" dt="2019-10-15T18:52:47.476" v="9249" actId="20577"/>
          <ac:spMkLst>
            <pc:docMk/>
            <pc:sldMk cId="766804396" sldId="355"/>
            <ac:spMk id="9" creationId="{B1978007-754B-4491-A41A-41823D6ADF2B}"/>
          </ac:spMkLst>
        </pc:spChg>
        <pc:picChg chg="add del mod">
          <ac:chgData name="Lawton, Quinton Anthony" userId="6a4dc1d7-fbb8-4043-8e3f-984d083ad9b1" providerId="ADAL" clId="{D88319E8-7883-4191-A216-B06DC96213D1}" dt="2019-10-15T18:40:40.075" v="8720" actId="478"/>
          <ac:picMkLst>
            <pc:docMk/>
            <pc:sldMk cId="766804396" sldId="355"/>
            <ac:picMk id="3" creationId="{D204545B-1AA6-4DD0-A310-572D31F5DC15}"/>
          </ac:picMkLst>
        </pc:picChg>
        <pc:picChg chg="add mod">
          <ac:chgData name="Lawton, Quinton Anthony" userId="6a4dc1d7-fbb8-4043-8e3f-984d083ad9b1" providerId="ADAL" clId="{D88319E8-7883-4191-A216-B06DC96213D1}" dt="2019-10-15T18:53:16.058" v="9256" actId="1076"/>
          <ac:picMkLst>
            <pc:docMk/>
            <pc:sldMk cId="766804396" sldId="355"/>
            <ac:picMk id="4" creationId="{88E0A360-B9C7-4241-8D1E-DE9D7136E12A}"/>
          </ac:picMkLst>
        </pc:picChg>
        <pc:picChg chg="add mod">
          <ac:chgData name="Lawton, Quinton Anthony" userId="6a4dc1d7-fbb8-4043-8e3f-984d083ad9b1" providerId="ADAL" clId="{D88319E8-7883-4191-A216-B06DC96213D1}" dt="2019-10-15T18:53:16.058" v="9256" actId="1076"/>
          <ac:picMkLst>
            <pc:docMk/>
            <pc:sldMk cId="766804396" sldId="355"/>
            <ac:picMk id="5" creationId="{6EC37A6A-5025-4C4F-91B3-8C9F9482A4B3}"/>
          </ac:picMkLst>
        </pc:picChg>
        <pc:picChg chg="del mod">
          <ac:chgData name="Lawton, Quinton Anthony" userId="6a4dc1d7-fbb8-4043-8e3f-984d083ad9b1" providerId="ADAL" clId="{D88319E8-7883-4191-A216-B06DC96213D1}" dt="2019-10-15T18:31:13.807" v="8271" actId="478"/>
          <ac:picMkLst>
            <pc:docMk/>
            <pc:sldMk cId="766804396" sldId="355"/>
            <ac:picMk id="11" creationId="{8D12AD61-6DAC-48B6-8508-128851F4CA13}"/>
          </ac:picMkLst>
        </pc:picChg>
      </pc:sldChg>
      <pc:sldChg chg="addSp modSp add">
        <pc:chgData name="Lawton, Quinton Anthony" userId="6a4dc1d7-fbb8-4043-8e3f-984d083ad9b1" providerId="ADAL" clId="{D88319E8-7883-4191-A216-B06DC96213D1}" dt="2019-10-15T19:10:04.267" v="13246" actId="20577"/>
        <pc:sldMkLst>
          <pc:docMk/>
          <pc:sldMk cId="302143461" sldId="356"/>
        </pc:sldMkLst>
        <pc:spChg chg="mod">
          <ac:chgData name="Lawton, Quinton Anthony" userId="6a4dc1d7-fbb8-4043-8e3f-984d083ad9b1" providerId="ADAL" clId="{D88319E8-7883-4191-A216-B06DC96213D1}" dt="2019-10-15T19:10:04.267" v="13246" actId="20577"/>
          <ac:spMkLst>
            <pc:docMk/>
            <pc:sldMk cId="302143461" sldId="356"/>
            <ac:spMk id="2" creationId="{BC40BC94-F33E-4D4B-90A8-65013B00328F}"/>
          </ac:spMkLst>
        </pc:spChg>
        <pc:spChg chg="mod ord">
          <ac:chgData name="Lawton, Quinton Anthony" userId="6a4dc1d7-fbb8-4043-8e3f-984d083ad9b1" providerId="ADAL" clId="{D88319E8-7883-4191-A216-B06DC96213D1}" dt="2019-10-15T19:09:59.827" v="13245" actId="20577"/>
          <ac:spMkLst>
            <pc:docMk/>
            <pc:sldMk cId="302143461" sldId="356"/>
            <ac:spMk id="3" creationId="{19A42F67-F487-43E3-A42D-27BE96A70936}"/>
          </ac:spMkLst>
        </pc:spChg>
        <pc:spChg chg="add mod">
          <ac:chgData name="Lawton, Quinton Anthony" userId="6a4dc1d7-fbb8-4043-8e3f-984d083ad9b1" providerId="ADAL" clId="{D88319E8-7883-4191-A216-B06DC96213D1}" dt="2019-10-15T19:06:53.779" v="12529" actId="1076"/>
          <ac:spMkLst>
            <pc:docMk/>
            <pc:sldMk cId="302143461" sldId="356"/>
            <ac:spMk id="6" creationId="{18ADC10C-C876-4B1F-9103-B50BD9CDB31F}"/>
          </ac:spMkLst>
        </pc:spChg>
        <pc:spChg chg="add mod">
          <ac:chgData name="Lawton, Quinton Anthony" userId="6a4dc1d7-fbb8-4043-8e3f-984d083ad9b1" providerId="ADAL" clId="{D88319E8-7883-4191-A216-B06DC96213D1}" dt="2019-10-15T19:07:02.633" v="12545" actId="20577"/>
          <ac:spMkLst>
            <pc:docMk/>
            <pc:sldMk cId="302143461" sldId="356"/>
            <ac:spMk id="7" creationId="{9F2443A9-5877-4F05-9362-F48D02F69E50}"/>
          </ac:spMkLst>
        </pc:spChg>
        <pc:spChg chg="add mod">
          <ac:chgData name="Lawton, Quinton Anthony" userId="6a4dc1d7-fbb8-4043-8e3f-984d083ad9b1" providerId="ADAL" clId="{D88319E8-7883-4191-A216-B06DC96213D1}" dt="2019-10-15T19:08:24.809" v="12784" actId="692"/>
          <ac:spMkLst>
            <pc:docMk/>
            <pc:sldMk cId="302143461" sldId="356"/>
            <ac:spMk id="8" creationId="{966151BB-2F94-4D30-A9B7-DB6A264EFA0F}"/>
          </ac:spMkLst>
        </pc:spChg>
        <pc:spChg chg="add mod">
          <ac:chgData name="Lawton, Quinton Anthony" userId="6a4dc1d7-fbb8-4043-8e3f-984d083ad9b1" providerId="ADAL" clId="{D88319E8-7883-4191-A216-B06DC96213D1}" dt="2019-10-15T19:08:34.651" v="12786" actId="1076"/>
          <ac:spMkLst>
            <pc:docMk/>
            <pc:sldMk cId="302143461" sldId="356"/>
            <ac:spMk id="9" creationId="{93D2C964-53E5-4C0D-B4EF-AF28F9D3819B}"/>
          </ac:spMkLst>
        </pc:spChg>
        <pc:picChg chg="add mod modCrop">
          <ac:chgData name="Lawton, Quinton Anthony" userId="6a4dc1d7-fbb8-4043-8e3f-984d083ad9b1" providerId="ADAL" clId="{D88319E8-7883-4191-A216-B06DC96213D1}" dt="2019-10-15T19:06:32.749" v="12495" actId="1076"/>
          <ac:picMkLst>
            <pc:docMk/>
            <pc:sldMk cId="302143461" sldId="356"/>
            <ac:picMk id="4" creationId="{24D1B4C5-26CE-4FFC-826D-FF38CBA494AC}"/>
          </ac:picMkLst>
        </pc:picChg>
        <pc:picChg chg="add mod modCrop">
          <ac:chgData name="Lawton, Quinton Anthony" userId="6a4dc1d7-fbb8-4043-8e3f-984d083ad9b1" providerId="ADAL" clId="{D88319E8-7883-4191-A216-B06DC96213D1}" dt="2019-10-15T19:06:34.654" v="12496" actId="1076"/>
          <ac:picMkLst>
            <pc:docMk/>
            <pc:sldMk cId="302143461" sldId="356"/>
            <ac:picMk id="5" creationId="{53F5D9C5-26FD-4800-A2D0-511410BC252E}"/>
          </ac:picMkLst>
        </pc:picChg>
      </pc:sldChg>
      <pc:sldChg chg="addSp modSp add">
        <pc:chgData name="Lawton, Quinton Anthony" userId="6a4dc1d7-fbb8-4043-8e3f-984d083ad9b1" providerId="ADAL" clId="{D88319E8-7883-4191-A216-B06DC96213D1}" dt="2019-10-15T19:06:07.732" v="12493" actId="20577"/>
        <pc:sldMkLst>
          <pc:docMk/>
          <pc:sldMk cId="843570789" sldId="357"/>
        </pc:sldMkLst>
        <pc:spChg chg="mod">
          <ac:chgData name="Lawton, Quinton Anthony" userId="6a4dc1d7-fbb8-4043-8e3f-984d083ad9b1" providerId="ADAL" clId="{D88319E8-7883-4191-A216-B06DC96213D1}" dt="2019-10-15T19:01:05.052" v="11504" actId="20577"/>
          <ac:spMkLst>
            <pc:docMk/>
            <pc:sldMk cId="843570789" sldId="357"/>
            <ac:spMk id="2" creationId="{E99F01B8-7341-460B-859C-DC8828D7DD01}"/>
          </ac:spMkLst>
        </pc:spChg>
        <pc:spChg chg="mod">
          <ac:chgData name="Lawton, Quinton Anthony" userId="6a4dc1d7-fbb8-4043-8e3f-984d083ad9b1" providerId="ADAL" clId="{D88319E8-7883-4191-A216-B06DC96213D1}" dt="2019-10-15T19:06:07.732" v="12493" actId="20577"/>
          <ac:spMkLst>
            <pc:docMk/>
            <pc:sldMk cId="843570789" sldId="357"/>
            <ac:spMk id="3" creationId="{6798651A-1F99-442E-91D5-D0D5430A3621}"/>
          </ac:spMkLst>
        </pc:spChg>
        <pc:spChg chg="add mod">
          <ac:chgData name="Lawton, Quinton Anthony" userId="6a4dc1d7-fbb8-4043-8e3f-984d083ad9b1" providerId="ADAL" clId="{D88319E8-7883-4191-A216-B06DC96213D1}" dt="2019-10-15T19:04:23.008" v="12018" actId="20577"/>
          <ac:spMkLst>
            <pc:docMk/>
            <pc:sldMk cId="843570789" sldId="357"/>
            <ac:spMk id="10" creationId="{2520C075-00D7-48CD-B613-C2BE2B87B683}"/>
          </ac:spMkLst>
        </pc:spChg>
        <pc:spChg chg="add mod">
          <ac:chgData name="Lawton, Quinton Anthony" userId="6a4dc1d7-fbb8-4043-8e3f-984d083ad9b1" providerId="ADAL" clId="{D88319E8-7883-4191-A216-B06DC96213D1}" dt="2019-10-15T19:04:32.682" v="12024" actId="20577"/>
          <ac:spMkLst>
            <pc:docMk/>
            <pc:sldMk cId="843570789" sldId="357"/>
            <ac:spMk id="11" creationId="{0E934480-CEAE-44F1-B41E-995DEE76C82E}"/>
          </ac:spMkLst>
        </pc:spChg>
        <pc:picChg chg="add mod">
          <ac:chgData name="Lawton, Quinton Anthony" userId="6a4dc1d7-fbb8-4043-8e3f-984d083ad9b1" providerId="ADAL" clId="{D88319E8-7883-4191-A216-B06DC96213D1}" dt="2019-10-15T19:03:00.459" v="11994" actId="1076"/>
          <ac:picMkLst>
            <pc:docMk/>
            <pc:sldMk cId="843570789" sldId="357"/>
            <ac:picMk id="4" creationId="{8F21371F-B447-4AF1-A41B-D934D60ECE86}"/>
          </ac:picMkLst>
        </pc:picChg>
        <pc:picChg chg="add mod">
          <ac:chgData name="Lawton, Quinton Anthony" userId="6a4dc1d7-fbb8-4043-8e3f-984d083ad9b1" providerId="ADAL" clId="{D88319E8-7883-4191-A216-B06DC96213D1}" dt="2019-10-15T19:02:59.178" v="11993" actId="1076"/>
          <ac:picMkLst>
            <pc:docMk/>
            <pc:sldMk cId="843570789" sldId="357"/>
            <ac:picMk id="5" creationId="{0CDAFD4E-5828-479E-8AAC-58B345455E58}"/>
          </ac:picMkLst>
        </pc:picChg>
        <pc:picChg chg="add mod">
          <ac:chgData name="Lawton, Quinton Anthony" userId="6a4dc1d7-fbb8-4043-8e3f-984d083ad9b1" providerId="ADAL" clId="{D88319E8-7883-4191-A216-B06DC96213D1}" dt="2019-10-15T19:03:35.610" v="12008" actId="14100"/>
          <ac:picMkLst>
            <pc:docMk/>
            <pc:sldMk cId="843570789" sldId="357"/>
            <ac:picMk id="7" creationId="{28B2AE33-7329-410C-A4A3-A4C0BD6B58B1}"/>
          </ac:picMkLst>
        </pc:picChg>
        <pc:picChg chg="add mod">
          <ac:chgData name="Lawton, Quinton Anthony" userId="6a4dc1d7-fbb8-4043-8e3f-984d083ad9b1" providerId="ADAL" clId="{D88319E8-7883-4191-A216-B06DC96213D1}" dt="2019-10-15T19:03:41.839" v="12012" actId="14100"/>
          <ac:picMkLst>
            <pc:docMk/>
            <pc:sldMk cId="843570789" sldId="357"/>
            <ac:picMk id="9" creationId="{FE4363CC-24B2-4BF6-9840-202CF32EFA24}"/>
          </ac:picMkLst>
        </pc:picChg>
      </pc:sldChg>
      <pc:sldChg chg="addSp modSp add">
        <pc:chgData name="Lawton, Quinton Anthony" userId="6a4dc1d7-fbb8-4043-8e3f-984d083ad9b1" providerId="ADAL" clId="{D88319E8-7883-4191-A216-B06DC96213D1}" dt="2019-10-15T20:00:20.989" v="17117" actId="207"/>
        <pc:sldMkLst>
          <pc:docMk/>
          <pc:sldMk cId="3805586543" sldId="358"/>
        </pc:sldMkLst>
        <pc:spChg chg="mod">
          <ac:chgData name="Lawton, Quinton Anthony" userId="6a4dc1d7-fbb8-4043-8e3f-984d083ad9b1" providerId="ADAL" clId="{D88319E8-7883-4191-A216-B06DC96213D1}" dt="2019-10-15T19:15:30.246" v="13381" actId="20577"/>
          <ac:spMkLst>
            <pc:docMk/>
            <pc:sldMk cId="3805586543" sldId="358"/>
            <ac:spMk id="2" creationId="{85F1AF37-F19F-4D3C-B3C5-718DD79595FD}"/>
          </ac:spMkLst>
        </pc:spChg>
        <pc:spChg chg="mod">
          <ac:chgData name="Lawton, Quinton Anthony" userId="6a4dc1d7-fbb8-4043-8e3f-984d083ad9b1" providerId="ADAL" clId="{D88319E8-7883-4191-A216-B06DC96213D1}" dt="2019-10-15T19:17:17.571" v="13901" actId="20577"/>
          <ac:spMkLst>
            <pc:docMk/>
            <pc:sldMk cId="3805586543" sldId="358"/>
            <ac:spMk id="3" creationId="{4189D3BA-A957-4584-9F64-4236FFCCC9AB}"/>
          </ac:spMkLst>
        </pc:spChg>
        <pc:spChg chg="add mod">
          <ac:chgData name="Lawton, Quinton Anthony" userId="6a4dc1d7-fbb8-4043-8e3f-984d083ad9b1" providerId="ADAL" clId="{D88319E8-7883-4191-A216-B06DC96213D1}" dt="2019-10-15T19:17:54.995" v="13903" actId="1076"/>
          <ac:spMkLst>
            <pc:docMk/>
            <pc:sldMk cId="3805586543" sldId="358"/>
            <ac:spMk id="5" creationId="{C4F764A3-B937-4225-99D2-5015C2307689}"/>
          </ac:spMkLst>
        </pc:spChg>
        <pc:spChg chg="add mod">
          <ac:chgData name="Lawton, Quinton Anthony" userId="6a4dc1d7-fbb8-4043-8e3f-984d083ad9b1" providerId="ADAL" clId="{D88319E8-7883-4191-A216-B06DC96213D1}" dt="2019-10-15T19:18:09.599" v="13909" actId="14100"/>
          <ac:spMkLst>
            <pc:docMk/>
            <pc:sldMk cId="3805586543" sldId="358"/>
            <ac:spMk id="6" creationId="{CEF92877-E401-4360-B191-BE92109BD51A}"/>
          </ac:spMkLst>
        </pc:spChg>
        <pc:spChg chg="add mod">
          <ac:chgData name="Lawton, Quinton Anthony" userId="6a4dc1d7-fbb8-4043-8e3f-984d083ad9b1" providerId="ADAL" clId="{D88319E8-7883-4191-A216-B06DC96213D1}" dt="2019-10-15T19:21:35.098" v="13959" actId="1076"/>
          <ac:spMkLst>
            <pc:docMk/>
            <pc:sldMk cId="3805586543" sldId="358"/>
            <ac:spMk id="7" creationId="{D2F6C298-4D99-4B24-9CB8-F3132C6243E8}"/>
          </ac:spMkLst>
        </pc:spChg>
        <pc:spChg chg="add mod">
          <ac:chgData name="Lawton, Quinton Anthony" userId="6a4dc1d7-fbb8-4043-8e3f-984d083ad9b1" providerId="ADAL" clId="{D88319E8-7883-4191-A216-B06DC96213D1}" dt="2019-10-15T19:18:15.536" v="13911" actId="1076"/>
          <ac:spMkLst>
            <pc:docMk/>
            <pc:sldMk cId="3805586543" sldId="358"/>
            <ac:spMk id="8" creationId="{30006309-3696-441C-BCD6-01978CC970C9}"/>
          </ac:spMkLst>
        </pc:spChg>
        <pc:spChg chg="add mod">
          <ac:chgData name="Lawton, Quinton Anthony" userId="6a4dc1d7-fbb8-4043-8e3f-984d083ad9b1" providerId="ADAL" clId="{D88319E8-7883-4191-A216-B06DC96213D1}" dt="2019-10-15T19:22:10.710" v="13974" actId="14100"/>
          <ac:spMkLst>
            <pc:docMk/>
            <pc:sldMk cId="3805586543" sldId="358"/>
            <ac:spMk id="9" creationId="{1764C721-854F-4ED6-B033-C18C1B6BA00C}"/>
          </ac:spMkLst>
        </pc:spChg>
        <pc:spChg chg="add mod">
          <ac:chgData name="Lawton, Quinton Anthony" userId="6a4dc1d7-fbb8-4043-8e3f-984d083ad9b1" providerId="ADAL" clId="{D88319E8-7883-4191-A216-B06DC96213D1}" dt="2019-10-15T20:00:18.066" v="17116" actId="207"/>
          <ac:spMkLst>
            <pc:docMk/>
            <pc:sldMk cId="3805586543" sldId="358"/>
            <ac:spMk id="10" creationId="{13DA8888-259B-4CC0-9224-2F4F6786443D}"/>
          </ac:spMkLst>
        </pc:spChg>
        <pc:spChg chg="add mod">
          <ac:chgData name="Lawton, Quinton Anthony" userId="6a4dc1d7-fbb8-4043-8e3f-984d083ad9b1" providerId="ADAL" clId="{D88319E8-7883-4191-A216-B06DC96213D1}" dt="2019-10-15T20:00:20.989" v="17117" actId="207"/>
          <ac:spMkLst>
            <pc:docMk/>
            <pc:sldMk cId="3805586543" sldId="358"/>
            <ac:spMk id="11" creationId="{15D89E0D-C25F-4CE3-8430-0EE764D86563}"/>
          </ac:spMkLst>
        </pc:spChg>
        <pc:picChg chg="add mod">
          <ac:chgData name="Lawton, Quinton Anthony" userId="6a4dc1d7-fbb8-4043-8e3f-984d083ad9b1" providerId="ADAL" clId="{D88319E8-7883-4191-A216-B06DC96213D1}" dt="2019-10-15T19:19:02.748" v="13940" actId="1076"/>
          <ac:picMkLst>
            <pc:docMk/>
            <pc:sldMk cId="3805586543" sldId="358"/>
            <ac:picMk id="4" creationId="{A1ADA6A4-85FC-4D59-875A-1349A84701B1}"/>
          </ac:picMkLst>
        </pc:picChg>
        <pc:cxnChg chg="add mod">
          <ac:chgData name="Lawton, Quinton Anthony" userId="6a4dc1d7-fbb8-4043-8e3f-984d083ad9b1" providerId="ADAL" clId="{D88319E8-7883-4191-A216-B06DC96213D1}" dt="2019-10-15T19:22:21.232" v="13976" actId="14100"/>
          <ac:cxnSpMkLst>
            <pc:docMk/>
            <pc:sldMk cId="3805586543" sldId="358"/>
            <ac:cxnSpMk id="13" creationId="{5507B601-AE9E-4A9E-9EA6-51CF690F5450}"/>
          </ac:cxnSpMkLst>
        </pc:cxnChg>
        <pc:cxnChg chg="add mod">
          <ac:chgData name="Lawton, Quinton Anthony" userId="6a4dc1d7-fbb8-4043-8e3f-984d083ad9b1" providerId="ADAL" clId="{D88319E8-7883-4191-A216-B06DC96213D1}" dt="2019-10-15T19:21:39.529" v="13961" actId="14100"/>
          <ac:cxnSpMkLst>
            <pc:docMk/>
            <pc:sldMk cId="3805586543" sldId="358"/>
            <ac:cxnSpMk id="16" creationId="{0D3D99E9-D0C8-4A1F-ABE8-967FD400EBD8}"/>
          </ac:cxnSpMkLst>
        </pc:cxnChg>
        <pc:cxnChg chg="add mod">
          <ac:chgData name="Lawton, Quinton Anthony" userId="6a4dc1d7-fbb8-4043-8e3f-984d083ad9b1" providerId="ADAL" clId="{D88319E8-7883-4191-A216-B06DC96213D1}" dt="2019-10-15T20:00:13.569" v="17115" actId="1076"/>
          <ac:cxnSpMkLst>
            <pc:docMk/>
            <pc:sldMk cId="3805586543" sldId="358"/>
            <ac:cxnSpMk id="19" creationId="{7C1FE719-2490-4051-83C1-58E84FC10641}"/>
          </ac:cxnSpMkLst>
        </pc:cxnChg>
        <pc:cxnChg chg="add mod">
          <ac:chgData name="Lawton, Quinton Anthony" userId="6a4dc1d7-fbb8-4043-8e3f-984d083ad9b1" providerId="ADAL" clId="{D88319E8-7883-4191-A216-B06DC96213D1}" dt="2019-10-15T19:22:04.230" v="13973" actId="14100"/>
          <ac:cxnSpMkLst>
            <pc:docMk/>
            <pc:sldMk cId="3805586543" sldId="358"/>
            <ac:cxnSpMk id="21" creationId="{62C0AC2E-6241-4432-B223-A4166E9B21C0}"/>
          </ac:cxnSpMkLst>
        </pc:cxnChg>
        <pc:cxnChg chg="add mod">
          <ac:chgData name="Lawton, Quinton Anthony" userId="6a4dc1d7-fbb8-4043-8e3f-984d083ad9b1" providerId="ADAL" clId="{D88319E8-7883-4191-A216-B06DC96213D1}" dt="2019-10-15T19:21:58.189" v="13971" actId="1076"/>
          <ac:cxnSpMkLst>
            <pc:docMk/>
            <pc:sldMk cId="3805586543" sldId="358"/>
            <ac:cxnSpMk id="23" creationId="{3A19C493-2C0A-41E8-A431-5DF28B63BC82}"/>
          </ac:cxnSpMkLst>
        </pc:cxnChg>
      </pc:sldChg>
      <pc:sldChg chg="addSp modSp add">
        <pc:chgData name="Lawton, Quinton Anthony" userId="6a4dc1d7-fbb8-4043-8e3f-984d083ad9b1" providerId="ADAL" clId="{D88319E8-7883-4191-A216-B06DC96213D1}" dt="2019-10-15T19:24:29.334" v="14592" actId="20577"/>
        <pc:sldMkLst>
          <pc:docMk/>
          <pc:sldMk cId="2206336036" sldId="359"/>
        </pc:sldMkLst>
        <pc:spChg chg="mod">
          <ac:chgData name="Lawton, Quinton Anthony" userId="6a4dc1d7-fbb8-4043-8e3f-984d083ad9b1" providerId="ADAL" clId="{D88319E8-7883-4191-A216-B06DC96213D1}" dt="2019-10-15T19:15:37.577" v="13413" actId="20577"/>
          <ac:spMkLst>
            <pc:docMk/>
            <pc:sldMk cId="2206336036" sldId="359"/>
            <ac:spMk id="2" creationId="{4210A5CD-4CF5-49CB-A4B2-3D77B26EBA0D}"/>
          </ac:spMkLst>
        </pc:spChg>
        <pc:spChg chg="mod">
          <ac:chgData name="Lawton, Quinton Anthony" userId="6a4dc1d7-fbb8-4043-8e3f-984d083ad9b1" providerId="ADAL" clId="{D88319E8-7883-4191-A216-B06DC96213D1}" dt="2019-10-15T19:24:29.334" v="14592" actId="20577"/>
          <ac:spMkLst>
            <pc:docMk/>
            <pc:sldMk cId="2206336036" sldId="359"/>
            <ac:spMk id="3" creationId="{D27B4D20-A8ED-4808-871E-17DAB7E6ED17}"/>
          </ac:spMkLst>
        </pc:spChg>
        <pc:picChg chg="add mod">
          <ac:chgData name="Lawton, Quinton Anthony" userId="6a4dc1d7-fbb8-4043-8e3f-984d083ad9b1" providerId="ADAL" clId="{D88319E8-7883-4191-A216-B06DC96213D1}" dt="2019-10-15T19:15:43.442" v="13416" actId="1076"/>
          <ac:picMkLst>
            <pc:docMk/>
            <pc:sldMk cId="2206336036" sldId="359"/>
            <ac:picMk id="4" creationId="{B1D151F6-DA0E-476A-9ED6-451D5B74B902}"/>
          </ac:picMkLst>
        </pc:picChg>
      </pc:sldChg>
      <pc:sldChg chg="addSp delSp modSp add">
        <pc:chgData name="Lawton, Quinton Anthony" userId="6a4dc1d7-fbb8-4043-8e3f-984d083ad9b1" providerId="ADAL" clId="{D88319E8-7883-4191-A216-B06DC96213D1}" dt="2019-10-15T19:50:55.538" v="15804" actId="478"/>
        <pc:sldMkLst>
          <pc:docMk/>
          <pc:sldMk cId="1387197893" sldId="360"/>
        </pc:sldMkLst>
        <pc:spChg chg="mod">
          <ac:chgData name="Lawton, Quinton Anthony" userId="6a4dc1d7-fbb8-4043-8e3f-984d083ad9b1" providerId="ADAL" clId="{D88319E8-7883-4191-A216-B06DC96213D1}" dt="2019-10-15T19:15:06.321" v="13306" actId="20577"/>
          <ac:spMkLst>
            <pc:docMk/>
            <pc:sldMk cId="1387197893" sldId="360"/>
            <ac:spMk id="2" creationId="{79FAAF0D-F4A8-4CEB-961A-B057E8DF91C0}"/>
          </ac:spMkLst>
        </pc:spChg>
        <pc:spChg chg="mod">
          <ac:chgData name="Lawton, Quinton Anthony" userId="6a4dc1d7-fbb8-4043-8e3f-984d083ad9b1" providerId="ADAL" clId="{D88319E8-7883-4191-A216-B06DC96213D1}" dt="2019-10-15T19:50:51.366" v="15801" actId="20577"/>
          <ac:spMkLst>
            <pc:docMk/>
            <pc:sldMk cId="1387197893" sldId="360"/>
            <ac:spMk id="3" creationId="{24C1B4C1-9A99-4DD3-B0EB-FC498A848463}"/>
          </ac:spMkLst>
        </pc:spChg>
        <pc:spChg chg="add del mod">
          <ac:chgData name="Lawton, Quinton Anthony" userId="6a4dc1d7-fbb8-4043-8e3f-984d083ad9b1" providerId="ADAL" clId="{D88319E8-7883-4191-A216-B06DC96213D1}" dt="2019-10-15T19:50:55.132" v="15803" actId="478"/>
          <ac:spMkLst>
            <pc:docMk/>
            <pc:sldMk cId="1387197893" sldId="360"/>
            <ac:spMk id="5" creationId="{AA8A7DE6-03BE-47DD-AE53-5AA30F1A901C}"/>
          </ac:spMkLst>
        </pc:spChg>
        <pc:picChg chg="add del mod">
          <ac:chgData name="Lawton, Quinton Anthony" userId="6a4dc1d7-fbb8-4043-8e3f-984d083ad9b1" providerId="ADAL" clId="{D88319E8-7883-4191-A216-B06DC96213D1}" dt="2019-10-15T19:50:55.538" v="15804" actId="478"/>
          <ac:picMkLst>
            <pc:docMk/>
            <pc:sldMk cId="1387197893" sldId="360"/>
            <ac:picMk id="4" creationId="{9675B6F1-6229-410A-836E-6DAB2AA1107E}"/>
          </ac:picMkLst>
        </pc:picChg>
      </pc:sldChg>
      <pc:sldChg chg="add del">
        <pc:chgData name="Lawton, Quinton Anthony" userId="6a4dc1d7-fbb8-4043-8e3f-984d083ad9b1" providerId="ADAL" clId="{D88319E8-7883-4191-A216-B06DC96213D1}" dt="2019-10-15T19:10:56.877" v="13251" actId="2696"/>
        <pc:sldMkLst>
          <pc:docMk/>
          <pc:sldMk cId="1230918139" sldId="361"/>
        </pc:sldMkLst>
      </pc:sldChg>
      <pc:sldChg chg="addSp modSp add">
        <pc:chgData name="Lawton, Quinton Anthony" userId="6a4dc1d7-fbb8-4043-8e3f-984d083ad9b1" providerId="ADAL" clId="{D88319E8-7883-4191-A216-B06DC96213D1}" dt="2019-10-15T19:57:18.882" v="16452" actId="20577"/>
        <pc:sldMkLst>
          <pc:docMk/>
          <pc:sldMk cId="3756139333" sldId="361"/>
        </pc:sldMkLst>
        <pc:spChg chg="mod">
          <ac:chgData name="Lawton, Quinton Anthony" userId="6a4dc1d7-fbb8-4043-8e3f-984d083ad9b1" providerId="ADAL" clId="{D88319E8-7883-4191-A216-B06DC96213D1}" dt="2019-10-15T19:57:18.882" v="16452" actId="20577"/>
          <ac:spMkLst>
            <pc:docMk/>
            <pc:sldMk cId="3756139333" sldId="361"/>
            <ac:spMk id="3" creationId="{54BD8DC3-0B3C-4A75-8CDE-27B7C200260C}"/>
          </ac:spMkLst>
        </pc:spChg>
        <pc:picChg chg="add mod">
          <ac:chgData name="Lawton, Quinton Anthony" userId="6a4dc1d7-fbb8-4043-8e3f-984d083ad9b1" providerId="ADAL" clId="{D88319E8-7883-4191-A216-B06DC96213D1}" dt="2019-10-15T19:54:08.042" v="15812" actId="1076"/>
          <ac:picMkLst>
            <pc:docMk/>
            <pc:sldMk cId="3756139333" sldId="361"/>
            <ac:picMk id="4" creationId="{67FD702F-D526-419B-BD2F-506A034067BE}"/>
          </ac:picMkLst>
        </pc:picChg>
        <pc:picChg chg="add mod">
          <ac:chgData name="Lawton, Quinton Anthony" userId="6a4dc1d7-fbb8-4043-8e3f-984d083ad9b1" providerId="ADAL" clId="{D88319E8-7883-4191-A216-B06DC96213D1}" dt="2019-10-15T19:54:08.042" v="15812" actId="1076"/>
          <ac:picMkLst>
            <pc:docMk/>
            <pc:sldMk cId="3756139333" sldId="361"/>
            <ac:picMk id="5" creationId="{0323C986-87F5-42D0-91AE-DD3D374D190F}"/>
          </ac:picMkLst>
        </pc:picChg>
      </pc:sldChg>
      <pc:sldChg chg="add">
        <pc:chgData name="Lawton, Quinton Anthony" userId="6a4dc1d7-fbb8-4043-8e3f-984d083ad9b1" providerId="ADAL" clId="{D88319E8-7883-4191-A216-B06DC96213D1}" dt="2019-10-15T19:11:02.110" v="13253"/>
        <pc:sldMkLst>
          <pc:docMk/>
          <pc:sldMk cId="3608746979"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A25DF-298F-2F48-9812-E0BE0E8CF350}" type="datetimeFigureOut">
              <a:rPr lang="en-US"/>
              <a:pPr/>
              <a:t>10/15/2019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F8C76D-B8B4-7141-8CD9-2D10AD4E5F53}" type="slidenum">
              <a:rPr/>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31"/>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F989F-14F8-A24B-8695-0B7134484DA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6387" name="Rectangle 2"/>
          <p:cNvSpPr>
            <a:spLocks noGrp="1" noRot="1" noChangeAspect="1" noChangeArrowheads="1"/>
          </p:cNvSpPr>
          <p:nvPr>
            <p:ph type="sldImg"/>
          </p:nvPr>
        </p:nvSpPr>
        <p:spPr>
          <a:solidFill>
            <a:srgbClr val="FFFFFF"/>
          </a:solidFill>
          <a:ln/>
        </p:spPr>
      </p:sp>
      <p:sp>
        <p:nvSpPr>
          <p:cNvPr id="163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atin typeface="Arial" pitchFamily="-84" charset="0"/>
                <a:ea typeface="ＭＳ Ｐゴシック" pitchFamily="-84" charset="-128"/>
                <a:cs typeface="ＭＳ Ｐゴシック" pitchFamily="-84" charset="-128"/>
              </a:rPr>
              <a:t>\frac{D}{Dt} \vec V_h = -f \hat k \times \vec V_h - \vec \nabla_p \phi +\vec F_r </a:t>
            </a:r>
          </a:p>
          <a:p>
            <a:pPr eaLnBrk="1" hangingPunct="1"/>
            <a:r>
              <a:rPr lang="en-US">
                <a:latin typeface="Arial" pitchFamily="-84" charset="0"/>
                <a:ea typeface="ＭＳ Ｐゴシック" pitchFamily="-84" charset="-128"/>
                <a:cs typeface="ＭＳ Ｐゴシック" pitchFamily="-84" charset="-128"/>
              </a:rPr>
              <a:t>\frac {\partial \Phi}{\partial p} = - \alpha \equiv -\frac{1}{\rho}</a:t>
            </a:r>
          </a:p>
          <a:p>
            <a:pPr eaLnBrk="1" hangingPunct="1"/>
            <a:r>
              <a:rPr lang="en-US">
                <a:latin typeface="Arial" pitchFamily="-84" charset="0"/>
                <a:ea typeface="ＭＳ Ｐゴシック" pitchFamily="-84" charset="-128"/>
                <a:cs typeface="ＭＳ Ｐゴシック" pitchFamily="-84" charset="-128"/>
              </a:rPr>
              <a:t>\alpha = \frac{RT}{p}</a:t>
            </a:r>
          </a:p>
          <a:p>
            <a:pPr eaLnBrk="1" hangingPunct="1"/>
            <a:r>
              <a:rPr lang="en-US">
                <a:latin typeface="Arial" pitchFamily="-84" charset="0"/>
                <a:ea typeface="ＭＳ Ｐゴシック" pitchFamily="-84" charset="-128"/>
                <a:cs typeface="ＭＳ Ｐゴシック" pitchFamily="-84" charset="-128"/>
              </a:rPr>
              <a:t>\frac {\partial u}{\partial x} + \frac {\partial v}{\partial y}  + \frac {\partial \omega}{\partial p}  = 0</a:t>
            </a:r>
          </a:p>
          <a:p>
            <a:pPr eaLnBrk="1" hangingPunct="1"/>
            <a:r>
              <a:rPr lang="en-US">
                <a:latin typeface="Arial" pitchFamily="-84" charset="0"/>
                <a:ea typeface="ＭＳ Ｐゴシック" pitchFamily="-84" charset="-128"/>
                <a:cs typeface="ＭＳ Ｐゴシック" pitchFamily="-84" charset="-128"/>
              </a:rPr>
              <a:t>\frac {D_hT}{Dt} + S_p \omega = J/C_p</a:t>
            </a:r>
          </a:p>
        </p:txBody>
      </p:sp>
    </p:spTree>
    <p:extLst>
      <p:ext uri="{BB962C8B-B14F-4D97-AF65-F5344CB8AC3E}">
        <p14:creationId xmlns:p14="http://schemas.microsoft.com/office/powerpoint/2010/main" val="296317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9E411A2E-3EA0-D847-B3DC-9D3CDD5E734E}" type="slidenum">
              <a:rPr lang="en-US">
                <a:solidFill>
                  <a:prstClr val="black"/>
                </a:solidFill>
                <a:latin typeface="Tahoma" pitchFamily="-84" charset="0"/>
              </a:rPr>
              <a:pPr/>
              <a:t>60</a:t>
            </a:fld>
            <a:endParaRPr lang="en-US">
              <a:solidFill>
                <a:prstClr val="black"/>
              </a:solidFill>
              <a:latin typeface="Tahoma" pitchFamily="-8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D236629-B2CC-A94E-A610-E74AB29B39C0}" type="slidenum">
              <a:rPr lang="en-US">
                <a:solidFill>
                  <a:prstClr val="black"/>
                </a:solidFill>
                <a:latin typeface="Tahoma" pitchFamily="-84" charset="0"/>
              </a:rPr>
              <a:pPr/>
              <a:t>61</a:t>
            </a:fld>
            <a:endParaRPr lang="en-US">
              <a:solidFill>
                <a:prstClr val="black"/>
              </a:solidFill>
              <a:latin typeface="Tahoma" pitchFamily="-8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B842452E-AD39-934A-87B9-6C68B0335597}" type="slidenum">
              <a:rPr lang="en-US">
                <a:solidFill>
                  <a:prstClr val="black"/>
                </a:solidFill>
                <a:latin typeface="Tahoma" pitchFamily="-84" charset="0"/>
              </a:rPr>
              <a:pPr/>
              <a:t>62</a:t>
            </a:fld>
            <a:endParaRPr lang="en-US">
              <a:solidFill>
                <a:prstClr val="black"/>
              </a:solidFill>
              <a:latin typeface="Tahoma" pitchFamily="-8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77E57517-F620-B249-AB26-734F779111D9}" type="slidenum">
              <a:rPr lang="en-US">
                <a:solidFill>
                  <a:prstClr val="black"/>
                </a:solidFill>
                <a:latin typeface="Tahoma" pitchFamily="-84" charset="0"/>
              </a:rPr>
              <a:pPr/>
              <a:t>52</a:t>
            </a:fld>
            <a:endParaRPr lang="en-US">
              <a:solidFill>
                <a:prstClr val="black"/>
              </a:solidFill>
              <a:latin typeface="Tahoma" pitchFamily="-84"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5F8A1A73-5C44-0541-A153-251A4AD4CCDD}" type="slidenum">
              <a:rPr lang="en-US">
                <a:solidFill>
                  <a:prstClr val="black"/>
                </a:solidFill>
                <a:latin typeface="Tahoma" pitchFamily="-84" charset="0"/>
              </a:rPr>
              <a:pPr/>
              <a:t>53</a:t>
            </a:fld>
            <a:endParaRPr lang="en-US">
              <a:solidFill>
                <a:prstClr val="black"/>
              </a:solidFill>
              <a:latin typeface="Tahoma" pitchFamily="-84"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E37EF28A-32D7-8A44-9392-FEA13B346C5F}" type="slidenum">
              <a:rPr lang="en-US">
                <a:solidFill>
                  <a:prstClr val="black"/>
                </a:solidFill>
                <a:latin typeface="Tahoma" pitchFamily="-84" charset="0"/>
              </a:rPr>
              <a:pPr/>
              <a:t>54</a:t>
            </a:fld>
            <a:endParaRPr lang="en-US">
              <a:solidFill>
                <a:prstClr val="black"/>
              </a:solidFill>
              <a:latin typeface="Tahoma" pitchFamily="-84"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A17EB50C-9121-EC4D-9502-C345EFE322F9}" type="slidenum">
              <a:rPr lang="en-US">
                <a:solidFill>
                  <a:prstClr val="black"/>
                </a:solidFill>
                <a:latin typeface="Tahoma" pitchFamily="-84" charset="0"/>
              </a:rPr>
              <a:pPr/>
              <a:t>55</a:t>
            </a:fld>
            <a:endParaRPr lang="en-US">
              <a:solidFill>
                <a:prstClr val="black"/>
              </a:solidFill>
              <a:latin typeface="Tahoma" pitchFamily="-84"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1"/>
          <p:cNvSpPr>
            <a:spLocks noGrp="1" noChangeArrowheads="1"/>
          </p:cNvSpPr>
          <p:nvPr>
            <p:ph type="sldNum" sz="quarter" idx="5"/>
          </p:nvPr>
        </p:nvSpPr>
        <p:spPr>
          <a:noFill/>
        </p:spPr>
        <p:txBody>
          <a:bodyPr/>
          <a:lstStyle/>
          <a:p>
            <a:fld id="{04913B8C-7180-B04C-B6F5-856A9CD5E2DE}" type="slidenum">
              <a:rPr lang="en-US">
                <a:solidFill>
                  <a:prstClr val="black"/>
                </a:solidFill>
              </a:rPr>
              <a:pPr/>
              <a:t>56</a:t>
            </a:fld>
            <a:endParaRPr lang="en-US">
              <a:solidFill>
                <a:prstClr val="black"/>
              </a:solidFill>
            </a:endParaRPr>
          </a:p>
        </p:txBody>
      </p:sp>
      <p:sp>
        <p:nvSpPr>
          <p:cNvPr id="36867" name="Rectangle 2"/>
          <p:cNvSpPr>
            <a:spLocks noGrp="1" noRot="1" noChangeAspect="1" noChangeArrowheads="1"/>
          </p:cNvSpPr>
          <p:nvPr>
            <p:ph type="sldImg"/>
          </p:nvPr>
        </p:nvSpPr>
        <p:spPr>
          <a:solidFill>
            <a:srgbClr val="FFFFFF"/>
          </a:solidFill>
          <a:ln/>
        </p:spPr>
      </p:sp>
      <p:sp>
        <p:nvSpPr>
          <p:cNvPr id="36868" name="Rectangle 3"/>
          <p:cNvSpPr>
            <a:spLocks noGrp="1" noChangeArrowheads="1"/>
          </p:cNvSpPr>
          <p:nvPr>
            <p:ph type="body" idx="1"/>
          </p:nvPr>
        </p:nvSpPr>
        <p:spPr>
          <a:solidFill>
            <a:srgbClr val="FFFFFF"/>
          </a:solidFill>
          <a:ln>
            <a:solidFill>
              <a:srgbClr val="000000"/>
            </a:solidFill>
          </a:ln>
        </p:spPr>
        <p:txBody>
          <a:bodyPr/>
          <a:lstStyle/>
          <a:p>
            <a:pPr marL="228600" indent="-228600" eaLnBrk="1" hangingPunct="1"/>
            <a:r>
              <a:rPr lang="en-US">
                <a:latin typeface="Arial" pitchFamily="-84" charset="0"/>
                <a:ea typeface="ＭＳ Ｐゴシック" pitchFamily="-84" charset="-128"/>
                <a:cs typeface="ＭＳ Ｐゴシック" pitchFamily="-84" charset="-128"/>
              </a:rPr>
              <a:t>Homework 5, MSC 405.      Due Thursday, April 13</a:t>
            </a:r>
          </a:p>
          <a:p>
            <a:pPr marL="228600" indent="-228600" eaLnBrk="1" hangingPunct="1"/>
            <a:r>
              <a:rPr lang="en-US">
                <a:latin typeface="Arial" pitchFamily="-84" charset="0"/>
                <a:ea typeface="ＭＳ Ｐゴシック" pitchFamily="-84" charset="-128"/>
                <a:cs typeface="ＭＳ Ｐゴシック" pitchFamily="-84" charset="-128"/>
              </a:rPr>
              <a:t>This problem set walks through the heated-air-rising process above, for a 100 km patch of latent heating in an initially motionless atmosphere. </a:t>
            </a:r>
          </a:p>
          <a:p>
            <a:pPr marL="228600" indent="-228600" eaLnBrk="1" hangingPunct="1"/>
            <a:r>
              <a:rPr lang="en-US">
                <a:latin typeface="Arial" pitchFamily="-84" charset="0"/>
                <a:ea typeface="ＭＳ Ｐゴシック" pitchFamily="-84" charset="-128"/>
                <a:cs typeface="ＭＳ Ｐゴシック" pitchFamily="-84" charset="-128"/>
              </a:rPr>
              <a:t>ALL ANSWERS MUST HAVE UNITS, BUT NUMBERS CAN BE SIMPLE ROUGH ESTIMATES. </a:t>
            </a:r>
          </a:p>
          <a:p>
            <a:pPr marL="228600" indent="-228600" eaLnBrk="1" hangingPunct="1">
              <a:buFontTx/>
              <a:buAutoNum type="arabicPeriod"/>
            </a:pPr>
            <a:r>
              <a:rPr lang="en-US">
                <a:latin typeface="Arial" pitchFamily="-84" charset="0"/>
                <a:ea typeface="ＭＳ Ｐゴシック" pitchFamily="-84" charset="-128"/>
                <a:cs typeface="ＭＳ Ｐゴシック" pitchFamily="-84" charset="-128"/>
              </a:rPr>
              <a:t> Suppose the heating J corresponds to the latent heat released during 1cm of rain over a 100km x 100km area. Let’s figure out how much </a:t>
            </a:r>
            <a:r>
              <a:rPr lang="en-US">
                <a:latin typeface="Symbol" pitchFamily="-84" charset="2"/>
                <a:ea typeface="ＭＳ Ｐゴシック" pitchFamily="-84" charset="-128"/>
                <a:cs typeface="ＭＳ Ｐゴシック" pitchFamily="-84" charset="-128"/>
                <a:sym typeface="Symbol" pitchFamily="-84" charset="2"/>
              </a:rPr>
              <a:t></a:t>
            </a:r>
            <a:r>
              <a:rPr lang="en-US">
                <a:latin typeface="Arial" pitchFamily="-84" charset="0"/>
                <a:ea typeface="ＭＳ Ｐゴシック" pitchFamily="-84" charset="-128"/>
                <a:cs typeface="ＭＳ Ｐゴシック" pitchFamily="-84" charset="-128"/>
              </a:rPr>
              <a:t>T that causes. </a:t>
            </a:r>
          </a:p>
          <a:p>
            <a:pPr marL="685800" lvl="1" indent="-228600" eaLnBrk="1" hangingPunct="1">
              <a:buFontTx/>
              <a:buAutoNum type="alphaLcPeriod"/>
            </a:pPr>
            <a:r>
              <a:rPr lang="en-US">
                <a:latin typeface="Arial" pitchFamily="-84" charset="0"/>
              </a:rPr>
              <a:t>What is the volume of water condensed (m</a:t>
            </a:r>
            <a:r>
              <a:rPr lang="en-US" baseline="30000">
                <a:latin typeface="Arial" pitchFamily="-84" charset="0"/>
              </a:rPr>
              <a:t>3</a:t>
            </a:r>
            <a:r>
              <a:rPr lang="en-US">
                <a:latin typeface="Arial" pitchFamily="-84" charset="0"/>
              </a:rPr>
              <a:t>)? </a:t>
            </a:r>
          </a:p>
          <a:p>
            <a:pPr marL="685800" lvl="1" indent="-228600" eaLnBrk="1" hangingPunct="1">
              <a:buFontTx/>
              <a:buAutoNum type="alphaLcPeriod"/>
            </a:pPr>
            <a:r>
              <a:rPr lang="en-US">
                <a:latin typeface="Arial" pitchFamily="-84" charset="0"/>
              </a:rPr>
              <a:t>What is the mass of water condensed (kg)?</a:t>
            </a:r>
          </a:p>
          <a:p>
            <a:pPr marL="685800" lvl="1" indent="-228600" eaLnBrk="1" hangingPunct="1">
              <a:buFontTx/>
              <a:buAutoNum type="alphaLcPeriod"/>
            </a:pPr>
            <a:r>
              <a:rPr lang="en-US">
                <a:latin typeface="Arial" pitchFamily="-84" charset="0"/>
              </a:rPr>
              <a:t>How much latent heat is released (Joules)? (L = 2.5 x 10</a:t>
            </a:r>
            <a:r>
              <a:rPr lang="en-US" baseline="30000">
                <a:latin typeface="Arial" pitchFamily="-84" charset="0"/>
              </a:rPr>
              <a:t>6</a:t>
            </a:r>
            <a:r>
              <a:rPr lang="en-US">
                <a:latin typeface="Arial" pitchFamily="-84" charset="0"/>
              </a:rPr>
              <a:t> J per kg of water). </a:t>
            </a:r>
          </a:p>
          <a:p>
            <a:pPr marL="685800" lvl="1" indent="-228600" eaLnBrk="1" hangingPunct="1">
              <a:buFontTx/>
              <a:buAutoNum type="alphaLcPeriod"/>
            </a:pPr>
            <a:r>
              <a:rPr lang="en-US">
                <a:latin typeface="Arial" pitchFamily="-84" charset="0"/>
              </a:rPr>
              <a:t>How many kg of air are in a 1 square meter column of atmosphere, if surface pressure p is 1000mb? M=p/g</a:t>
            </a:r>
          </a:p>
          <a:p>
            <a:pPr marL="685800" lvl="1" indent="-228600" eaLnBrk="1" hangingPunct="1">
              <a:buFontTx/>
              <a:buAutoNum type="alphaLcPeriod"/>
            </a:pPr>
            <a:r>
              <a:rPr lang="en-US">
                <a:latin typeface="Arial" pitchFamily="-84" charset="0"/>
              </a:rPr>
              <a:t>How many kg of air are therefore in a 100km x 100km column? </a:t>
            </a:r>
          </a:p>
          <a:p>
            <a:pPr marL="685800" lvl="1" indent="-228600" eaLnBrk="1" hangingPunct="1">
              <a:buFontTx/>
              <a:buAutoNum type="alphaLcPeriod"/>
            </a:pPr>
            <a:r>
              <a:rPr lang="en-US">
                <a:latin typeface="Arial" pitchFamily="-84" charset="0"/>
              </a:rPr>
              <a:t>If Cp = 1000 J/(kg K), by how many K can the heat from c. warm the air mass from e.? </a:t>
            </a:r>
          </a:p>
          <a:p>
            <a:pPr marL="228600" indent="-228600" eaLnBrk="1" hangingPunct="1"/>
            <a:endParaRPr lang="en-US">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8740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p:cNvSpPr>
            <a:spLocks noGrp="1" noChangeArrowheads="1"/>
          </p:cNvSpPr>
          <p:nvPr>
            <p:ph type="sldNum" sz="quarter" idx="5"/>
          </p:nvPr>
        </p:nvSpPr>
        <p:spPr>
          <a:noFill/>
        </p:spPr>
        <p:txBody>
          <a:bodyPr/>
          <a:lstStyle/>
          <a:p>
            <a:fld id="{3F012CE7-EDD9-D34A-B0D9-91EE5AEEF057}" type="slidenum">
              <a:rPr lang="en-US">
                <a:solidFill>
                  <a:prstClr val="black"/>
                </a:solidFill>
              </a:rPr>
              <a:pPr/>
              <a:t>57</a:t>
            </a:fld>
            <a:endParaRPr lang="en-US">
              <a:solidFill>
                <a:prstClr val="black"/>
              </a:solidFill>
            </a:endParaRPr>
          </a:p>
        </p:txBody>
      </p:sp>
      <p:sp>
        <p:nvSpPr>
          <p:cNvPr id="38915" name="Rectangle 2"/>
          <p:cNvSpPr>
            <a:spLocks noGrp="1" noRot="1" noChangeAspect="1" noChangeArrowheads="1"/>
          </p:cNvSpPr>
          <p:nvPr>
            <p:ph type="sldImg"/>
          </p:nvPr>
        </p:nvSpPr>
        <p:spPr>
          <a:solidFill>
            <a:srgbClr val="FFFFFF"/>
          </a:solidFill>
          <a:ln/>
        </p:spPr>
      </p:sp>
      <p:sp>
        <p:nvSpPr>
          <p:cNvPr id="38916" name="Rectangle 3"/>
          <p:cNvSpPr>
            <a:spLocks noGrp="1" noChangeArrowheads="1"/>
          </p:cNvSpPr>
          <p:nvPr>
            <p:ph type="body" idx="1"/>
          </p:nvPr>
        </p:nvSpPr>
        <p:spPr>
          <a:solidFill>
            <a:srgbClr val="FFFFFF"/>
          </a:solidFill>
          <a:ln>
            <a:solidFill>
              <a:srgbClr val="000000"/>
            </a:solidFill>
          </a:ln>
        </p:spPr>
        <p:txBody>
          <a:bodyPr/>
          <a:lstStyle/>
          <a:p>
            <a:pPr marL="228600" indent="-228600" eaLnBrk="1" hangingPunct="1"/>
            <a:r>
              <a:rPr lang="en-US">
                <a:latin typeface="Arial" pitchFamily="-84" charset="0"/>
                <a:ea typeface="ＭＳ Ｐゴシック" pitchFamily="-84" charset="-128"/>
                <a:cs typeface="ＭＳ Ｐゴシック" pitchFamily="-84" charset="-128"/>
              </a:rPr>
              <a:t>Homework 5, MSC 405.      Due Thursday, April 12</a:t>
            </a:r>
          </a:p>
          <a:p>
            <a:pPr marL="228600" indent="-228600" eaLnBrk="1" hangingPunct="1"/>
            <a:r>
              <a:rPr lang="en-US">
                <a:latin typeface="Arial" pitchFamily="-84" charset="0"/>
                <a:ea typeface="ＭＳ Ｐゴシック" pitchFamily="-84" charset="-128"/>
                <a:cs typeface="ＭＳ Ｐゴシック" pitchFamily="-84" charset="-128"/>
              </a:rPr>
              <a:t>This problem set walks through the sequential process above, for a 100 km patch of latent heating in an initially motionless atmosphere. </a:t>
            </a:r>
          </a:p>
          <a:p>
            <a:pPr marL="228600" indent="-228600" eaLnBrk="1" hangingPunct="1"/>
            <a:r>
              <a:rPr lang="en-US">
                <a:latin typeface="Arial" pitchFamily="-84" charset="0"/>
                <a:ea typeface="ＭＳ Ｐゴシック" pitchFamily="-84" charset="-128"/>
                <a:cs typeface="ＭＳ Ｐゴシック" pitchFamily="-84" charset="-128"/>
              </a:rPr>
              <a:t>ALL ANSWERS MUST HAVE UNITS, BUT NUMBERS SHOULD BE ROUGH: 1-2 SIGNIFICANT DIGITS. </a:t>
            </a:r>
          </a:p>
          <a:p>
            <a:pPr marL="228600" indent="-228600" eaLnBrk="1" hangingPunct="1">
              <a:buFontTx/>
              <a:buAutoNum type="arabicPeriod"/>
            </a:pPr>
            <a:r>
              <a:rPr lang="en-US">
                <a:latin typeface="Arial" pitchFamily="-84" charset="0"/>
                <a:ea typeface="ＭＳ Ｐゴシック" pitchFamily="-84" charset="-128"/>
                <a:cs typeface="ＭＳ Ｐゴシック" pitchFamily="-84" charset="-128"/>
              </a:rPr>
              <a:t> Suppose the heating J corresponds to the latent heat released during 1cm of rain over a 100km x 100km area. Let’s figure out how much </a:t>
            </a:r>
            <a:r>
              <a:rPr lang="en-US">
                <a:latin typeface="Symbol" pitchFamily="-84" charset="2"/>
                <a:ea typeface="ＭＳ Ｐゴシック" pitchFamily="-84" charset="-128"/>
                <a:cs typeface="ＭＳ Ｐゴシック" pitchFamily="-84" charset="-128"/>
                <a:sym typeface="Symbol" pitchFamily="-84" charset="2"/>
              </a:rPr>
              <a:t></a:t>
            </a:r>
            <a:r>
              <a:rPr lang="en-US">
                <a:latin typeface="Arial" pitchFamily="-84" charset="0"/>
                <a:ea typeface="ＭＳ Ｐゴシック" pitchFamily="-84" charset="-128"/>
                <a:cs typeface="ＭＳ Ｐゴシック" pitchFamily="-84" charset="-128"/>
              </a:rPr>
              <a:t>T that causes. </a:t>
            </a:r>
          </a:p>
          <a:p>
            <a:pPr marL="685800" lvl="1" indent="-228600" eaLnBrk="1" hangingPunct="1">
              <a:buFontTx/>
              <a:buAutoNum type="alphaLcPeriod"/>
            </a:pPr>
            <a:r>
              <a:rPr lang="en-US">
                <a:latin typeface="Arial" pitchFamily="-84" charset="0"/>
              </a:rPr>
              <a:t>What is the volume of water condensed (m</a:t>
            </a:r>
            <a:r>
              <a:rPr lang="en-US" baseline="30000">
                <a:latin typeface="Arial" pitchFamily="-84" charset="0"/>
              </a:rPr>
              <a:t>3</a:t>
            </a:r>
            <a:r>
              <a:rPr lang="en-US">
                <a:latin typeface="Arial" pitchFamily="-84" charset="0"/>
              </a:rPr>
              <a:t>)? (1 point)</a:t>
            </a:r>
          </a:p>
          <a:p>
            <a:pPr marL="685800" lvl="1" indent="-228600" eaLnBrk="1" hangingPunct="1">
              <a:buFontTx/>
              <a:buAutoNum type="alphaLcPeriod"/>
            </a:pPr>
            <a:r>
              <a:rPr lang="en-US">
                <a:latin typeface="Arial" pitchFamily="-84" charset="0"/>
              </a:rPr>
              <a:t>What is the mass of water condensed (kg)? (1 point)</a:t>
            </a:r>
          </a:p>
          <a:p>
            <a:pPr marL="685800" lvl="1" indent="-228600" eaLnBrk="1" hangingPunct="1">
              <a:buFontTx/>
              <a:buAutoNum type="alphaLcPeriod"/>
            </a:pPr>
            <a:r>
              <a:rPr lang="en-US">
                <a:latin typeface="Arial" pitchFamily="-84" charset="0"/>
              </a:rPr>
              <a:t>How much latent heat is released (Joules)? (1pt) (L = 2.5 x 10</a:t>
            </a:r>
            <a:r>
              <a:rPr lang="en-US" baseline="30000">
                <a:latin typeface="Arial" pitchFamily="-84" charset="0"/>
              </a:rPr>
              <a:t>6</a:t>
            </a:r>
            <a:r>
              <a:rPr lang="en-US">
                <a:latin typeface="Arial" pitchFamily="-84" charset="0"/>
              </a:rPr>
              <a:t> J per kg of water). </a:t>
            </a:r>
          </a:p>
          <a:p>
            <a:pPr marL="685800" lvl="1" indent="-228600" eaLnBrk="1" hangingPunct="1">
              <a:buFontTx/>
              <a:buAutoNum type="alphaLcPeriod"/>
            </a:pPr>
            <a:r>
              <a:rPr lang="en-US">
                <a:latin typeface="Arial" pitchFamily="-84" charset="0"/>
              </a:rPr>
              <a:t>How many kg of air are in a 1 square meter column of atmosphere, if surface pressure p is 1000mb? M=p/g (1)</a:t>
            </a:r>
          </a:p>
          <a:p>
            <a:pPr marL="685800" lvl="1" indent="-228600" eaLnBrk="1" hangingPunct="1">
              <a:buFontTx/>
              <a:buAutoNum type="alphaLcPeriod"/>
            </a:pPr>
            <a:r>
              <a:rPr lang="en-US">
                <a:latin typeface="Arial" pitchFamily="-84" charset="0"/>
              </a:rPr>
              <a:t>How many kg of air are therefore in a 100km x 100km column? (1) </a:t>
            </a:r>
          </a:p>
          <a:p>
            <a:pPr marL="685800" lvl="1" indent="-228600" eaLnBrk="1" hangingPunct="1">
              <a:buFontTx/>
              <a:buAutoNum type="alphaLcPeriod"/>
            </a:pPr>
            <a:r>
              <a:rPr lang="en-US">
                <a:latin typeface="Arial" pitchFamily="-84" charset="0"/>
              </a:rPr>
              <a:t>If Cp = 1000 J/(kg K), by how many K can the heat from c. warm the air mass from e.? (1) </a:t>
            </a:r>
          </a:p>
          <a:p>
            <a:pPr marL="228600" indent="-228600" eaLnBrk="1" hangingPunct="1"/>
            <a:endParaRPr lang="en-US">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40284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D1A15E74-5D14-E945-928E-213D09AF378C}" type="slidenum">
              <a:rPr lang="en-US">
                <a:solidFill>
                  <a:prstClr val="black"/>
                </a:solidFill>
                <a:latin typeface="Tahoma" pitchFamily="-84" charset="0"/>
              </a:rPr>
              <a:pPr/>
              <a:t>58</a:t>
            </a:fld>
            <a:endParaRPr lang="en-US">
              <a:solidFill>
                <a:prstClr val="black"/>
              </a:solidFill>
              <a:latin typeface="Tahoma" pitchFamily="-84"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4A6D9E6-6117-9446-A807-059ACDBAEA26}" type="slidenum">
              <a:rPr lang="en-US">
                <a:solidFill>
                  <a:prstClr val="black"/>
                </a:solidFill>
                <a:latin typeface="Tahoma" pitchFamily="-84" charset="0"/>
              </a:rPr>
              <a:pPr/>
              <a:t>59</a:t>
            </a:fld>
            <a:endParaRPr lang="en-US">
              <a:solidFill>
                <a:prstClr val="black"/>
              </a:solidFill>
              <a:latin typeface="Tahoma" pitchFamily="-8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latin typeface="Tahoma" pitchFamily="-84" charset="0"/>
              <a:ea typeface="ＭＳ Ｐゴシック" pitchFamily="-84" charset="-128"/>
              <a:cs typeface="ＭＳ Ｐゴシック" pitchFamily="-8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7819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72943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424956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AB9ADF5-356B-9140-99A9-D2CF0713A374}"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B1BE938-EA3A-EB40-BEC6-94077CACDDEB}" type="datetime1">
              <a:rPr lang="en-US">
                <a:solidFill>
                  <a:prstClr val="black">
                    <a:tint val="75000"/>
                  </a:prstClr>
                </a:solidFill>
              </a:rPr>
              <a:pPr>
                <a:defRPr/>
              </a:pPr>
              <a:t>10/15/2019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88D5ABEF-F9A5-6147-9929-0605C650EACD}"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01473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0863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1330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98624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21315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398270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58363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66763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723049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50193-55E4-421C-9F92-3304CC3C3F97}" type="datetimeFigureOut">
              <a:rPr lang="en-US" smtClean="0"/>
              <a:pPr/>
              <a:t>10/15/2019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C0FFA-BE8E-41F8-BD21-CB7126B7DA14}" type="slidenum">
              <a:rPr lang="en-US" smtClean="0"/>
              <a:pPr/>
              <a:t>‹#›</a:t>
            </a:fld>
            <a:endParaRPr lang="en-US"/>
          </a:p>
        </p:txBody>
      </p:sp>
    </p:spTree>
    <p:extLst>
      <p:ext uri="{BB962C8B-B14F-4D97-AF65-F5344CB8AC3E}">
        <p14:creationId xmlns:p14="http://schemas.microsoft.com/office/powerpoint/2010/main" val="3796172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atin typeface="Arial" charset="0"/>
                <a:ea typeface="ＭＳ Ｐゴシック" charset="-128"/>
                <a:cs typeface="ＭＳ Ｐゴシック" charset="-128"/>
              </a:defRPr>
            </a:lvl1pPr>
          </a:lstStyle>
          <a:p>
            <a:pPr eaLnBrk="0" fontAlgn="base" hangingPunct="0">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atin typeface="Arial" charset="0"/>
                <a:ea typeface="ＭＳ Ｐゴシック" charset="-128"/>
                <a:cs typeface="ＭＳ Ｐゴシック" charset="-128"/>
              </a:defRPr>
            </a:lvl1pPr>
          </a:lstStyle>
          <a:p>
            <a:pPr eaLnBrk="0" fontAlgn="base" hangingPunct="0">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charset="-128"/>
                <a:cs typeface="ＭＳ Ｐゴシック" charset="-128"/>
              </a:defRPr>
            </a:lvl1pPr>
          </a:lstStyle>
          <a:p>
            <a:pPr eaLnBrk="0" fontAlgn="base" hangingPunct="0">
              <a:spcBef>
                <a:spcPct val="0"/>
              </a:spcBef>
              <a:spcAft>
                <a:spcPct val="0"/>
              </a:spcAft>
              <a:defRPr/>
            </a:pPr>
            <a:fld id="{E44175EF-D259-FC47-90B5-A098828B4DD2}" type="slidenum">
              <a:rPr lang="en-US">
                <a:solidFill>
                  <a:srgbClr val="000000"/>
                </a:solidFill>
              </a:rPr>
              <a:pPr eaLnBrk="0" fontAlgn="base" hangingPunct="0">
                <a:spcBef>
                  <a:spcPct val="0"/>
                </a:spcBef>
                <a:spcAft>
                  <a:spcPct val="0"/>
                </a:spcAft>
                <a:def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6pPr>
      <a:lvl7pPr marL="9144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7pPr>
      <a:lvl8pPr marL="13716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8pPr>
      <a:lvl9pPr marL="18288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defTabSz="457200">
              <a:defRPr/>
            </a:pPr>
            <a:fld id="{89506423-85F4-4847-9943-DA490001D3AA}" type="datetime1">
              <a:rPr lang="en-US">
                <a:solidFill>
                  <a:prstClr val="black">
                    <a:tint val="75000"/>
                  </a:prstClr>
                </a:solidFill>
              </a:rPr>
              <a:pPr defTabSz="457200">
                <a:defRPr/>
              </a:pPr>
              <a:t>10/15/2019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defTabSz="457200">
              <a:defRPr/>
            </a:pPr>
            <a:fld id="{A8CD55A6-5D2B-9748-8872-0EF0819CA75F}" type="slidenum">
              <a:rPr lang="en-US">
                <a:solidFill>
                  <a:prstClr val="black">
                    <a:tint val="75000"/>
                  </a:prstClr>
                </a:solidFill>
              </a:rPr>
              <a:pPr defTabSz="457200">
                <a:defRPr/>
              </a:pPr>
              <a:t>‹#›</a:t>
            </a:fld>
            <a:endParaRPr lang="en-US">
              <a:solidFill>
                <a:prstClr val="black">
                  <a:tint val="75000"/>
                </a:prstClr>
              </a:solidFill>
            </a:endParaRPr>
          </a:p>
        </p:txBody>
      </p:sp>
    </p:spTree>
    <p:extLst>
      <p:ext uri="{BB962C8B-B14F-4D97-AF65-F5344CB8AC3E}">
        <p14:creationId xmlns:p14="http://schemas.microsoft.com/office/powerpoint/2010/main" val="867744977"/>
      </p:ext>
    </p:extLst>
  </p:cSld>
  <p:clrMap bg1="lt1" tx1="dk1" bg2="lt2" tx2="dk2" accent1="accent1" accent2="accent2" accent3="accent3" accent4="accent4" accent5="accent5" accent6="accent6" hlink="hlink" folHlink="folHlink"/>
  <p:sldLayoutIdLst>
    <p:sldLayoutId id="2147483663" r:id="rId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itchFamily="-8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8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8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8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notion.so/miamimapes/Horizontal-vorticity-and-PV-as-explanations-for-cyclones-anticyclones-2e6d2c075dba44699dc822ca5748e2e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2914650"/>
          </a:xfrm>
        </p:spPr>
        <p:txBody>
          <a:bodyPr>
            <a:normAutofit fontScale="90000"/>
          </a:bodyPr>
          <a:lstStyle/>
          <a:p>
            <a:r>
              <a:rPr lang="en-US">
                <a:solidFill>
                  <a:srgbClr val="FF0000"/>
                </a:solidFill>
              </a:rPr>
              <a:t>PV is conserved</a:t>
            </a:r>
            <a:r>
              <a:rPr lang="en-US"/>
              <a:t> is our strongest statement to explain weather</a:t>
            </a:r>
            <a:br>
              <a:rPr lang="en-US"/>
            </a:br>
            <a:br>
              <a:rPr lang="en-US"/>
            </a:br>
            <a:r>
              <a:rPr lang="en-US"/>
              <a:t>But then where does PV come from? </a:t>
            </a:r>
          </a:p>
        </p:txBody>
      </p:sp>
      <p:sp>
        <p:nvSpPr>
          <p:cNvPr id="3" name="Subtitle 2"/>
          <p:cNvSpPr>
            <a:spLocks noGrp="1"/>
          </p:cNvSpPr>
          <p:nvPr>
            <p:ph type="subTitle" idx="1"/>
          </p:nvPr>
        </p:nvSpPr>
        <p:spPr/>
        <p:txBody>
          <a:bodyPr>
            <a:normAutofit/>
          </a:bodyPr>
          <a:lstStyle/>
          <a:p>
            <a:r>
              <a:rPr lang="en-US"/>
              <a:t>ATM 405/561</a:t>
            </a:r>
          </a:p>
          <a:p>
            <a:r>
              <a:rPr lang="en-US"/>
              <a:t>Brian Mapes, Univ of Miami</a:t>
            </a:r>
          </a:p>
        </p:txBody>
      </p:sp>
    </p:spTree>
    <p:extLst>
      <p:ext uri="{BB962C8B-B14F-4D97-AF65-F5344CB8AC3E}">
        <p14:creationId xmlns:p14="http://schemas.microsoft.com/office/powerpoint/2010/main" val="183011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DD3A-A9F6-014E-BEBB-5C32087B7B32}"/>
              </a:ext>
            </a:extLst>
          </p:cNvPr>
          <p:cNvSpPr>
            <a:spLocks noGrp="1"/>
          </p:cNvSpPr>
          <p:nvPr>
            <p:ph type="title"/>
          </p:nvPr>
        </p:nvSpPr>
        <p:spPr>
          <a:xfrm>
            <a:off x="457200" y="274638"/>
            <a:ext cx="8229600" cy="1630362"/>
          </a:xfrm>
        </p:spPr>
        <p:txBody>
          <a:bodyPr>
            <a:normAutofit fontScale="90000"/>
          </a:bodyPr>
          <a:lstStyle/>
          <a:p>
            <a:r>
              <a:rPr lang="en-US">
                <a:solidFill>
                  <a:srgbClr val="FF0000"/>
                </a:solidFill>
              </a:rPr>
              <a:t>transect</a:t>
            </a:r>
            <a:r>
              <a:rPr lang="en-US"/>
              <a:t> of </a:t>
            </a:r>
            <a:r>
              <a:rPr lang="en-US" i="1"/>
              <a:t>zonal mean </a:t>
            </a:r>
            <a:r>
              <a:rPr lang="en-US" err="1"/>
              <a:t>diab</a:t>
            </a:r>
            <a:r>
              <a:rPr lang="en-US"/>
              <a:t>. heating, </a:t>
            </a:r>
            <a:br>
              <a:rPr lang="en-US"/>
            </a:br>
            <a:r>
              <a:rPr lang="en-US">
                <a:solidFill>
                  <a:srgbClr val="FF0000"/>
                </a:solidFill>
              </a:rPr>
              <a:t>cross section </a:t>
            </a:r>
            <a:r>
              <a:rPr lang="en-US"/>
              <a:t>of total </a:t>
            </a:r>
            <a:r>
              <a:rPr lang="en-US" err="1"/>
              <a:t>diab</a:t>
            </a:r>
            <a:r>
              <a:rPr lang="en-US"/>
              <a:t>. heating,</a:t>
            </a:r>
            <a:br>
              <a:rPr lang="en-US"/>
            </a:br>
            <a:r>
              <a:rPr lang="en-US">
                <a:solidFill>
                  <a:srgbClr val="FF0000"/>
                </a:solidFill>
              </a:rPr>
              <a:t>map</a:t>
            </a:r>
            <a:r>
              <a:rPr lang="en-US"/>
              <a:t> of column integral </a:t>
            </a:r>
            <a:r>
              <a:rPr lang="en-US" err="1"/>
              <a:t>diab</a:t>
            </a:r>
            <a:r>
              <a:rPr lang="en-US"/>
              <a:t>. heating </a:t>
            </a:r>
          </a:p>
        </p:txBody>
      </p:sp>
      <p:sp>
        <p:nvSpPr>
          <p:cNvPr id="3" name="Content Placeholder 2">
            <a:extLst>
              <a:ext uri="{FF2B5EF4-FFF2-40B4-BE49-F238E27FC236}">
                <a16:creationId xmlns:a16="http://schemas.microsoft.com/office/drawing/2014/main" id="{32917AE7-F714-2241-8912-FA34BAF84360}"/>
              </a:ext>
            </a:extLst>
          </p:cNvPr>
          <p:cNvSpPr>
            <a:spLocks noGrp="1"/>
          </p:cNvSpPr>
          <p:nvPr>
            <p:ph idx="1"/>
          </p:nvPr>
        </p:nvSpPr>
        <p:spPr>
          <a:xfrm>
            <a:off x="457200" y="2590800"/>
            <a:ext cx="8229600" cy="3535363"/>
          </a:xfrm>
        </p:spPr>
        <p:txBody>
          <a:bodyPr/>
          <a:lstStyle/>
          <a:p>
            <a:endParaRPr lang="en-US"/>
          </a:p>
        </p:txBody>
      </p:sp>
      <p:pic>
        <p:nvPicPr>
          <p:cNvPr id="5" name="Picture 4">
            <a:extLst>
              <a:ext uri="{FF2B5EF4-FFF2-40B4-BE49-F238E27FC236}">
                <a16:creationId xmlns:a16="http://schemas.microsoft.com/office/drawing/2014/main" id="{8974D413-6F1C-CD43-8EA5-A23385710C15}"/>
              </a:ext>
            </a:extLst>
          </p:cNvPr>
          <p:cNvPicPr>
            <a:picLocks noChangeAspect="1"/>
          </p:cNvPicPr>
          <p:nvPr/>
        </p:nvPicPr>
        <p:blipFill>
          <a:blip r:embed="rId2"/>
          <a:stretch>
            <a:fillRect/>
          </a:stretch>
        </p:blipFill>
        <p:spPr>
          <a:xfrm>
            <a:off x="20782" y="2286000"/>
            <a:ext cx="9144000" cy="2640594"/>
          </a:xfrm>
          <a:prstGeom prst="rect">
            <a:avLst/>
          </a:prstGeom>
        </p:spPr>
      </p:pic>
    </p:spTree>
    <p:extLst>
      <p:ext uri="{BB962C8B-B14F-4D97-AF65-F5344CB8AC3E}">
        <p14:creationId xmlns:p14="http://schemas.microsoft.com/office/powerpoint/2010/main" val="615945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944A68-8FCF-E14C-97F2-BB1E8B863D2F}"/>
              </a:ext>
            </a:extLst>
          </p:cNvPr>
          <p:cNvSpPr>
            <a:spLocks noGrp="1"/>
          </p:cNvSpPr>
          <p:nvPr>
            <p:ph idx="1"/>
          </p:nvPr>
        </p:nvSpPr>
        <p:spPr/>
        <p:txBody>
          <a:bodyPr/>
          <a:lstStyle/>
          <a:p>
            <a:pPr marL="514350" indent="-514350">
              <a:buFont typeface="+mj-lt"/>
              <a:buAutoNum type="arabicPeriod"/>
            </a:pPr>
            <a:r>
              <a:rPr lang="en-US"/>
              <a:t>What time of year is it? How can you see that in the </a:t>
            </a:r>
            <a:r>
              <a:rPr lang="en-US">
                <a:solidFill>
                  <a:srgbClr val="FF0000"/>
                </a:solidFill>
              </a:rPr>
              <a:t>column-integrated heating rate </a:t>
            </a:r>
            <a:r>
              <a:rPr lang="en-US"/>
              <a:t>map </a:t>
            </a:r>
            <a:r>
              <a:rPr lang="en-US" err="1"/>
              <a:t>dthdt_phy</a:t>
            </a:r>
            <a:r>
              <a:rPr lang="en-US"/>
              <a:t>, or other radiative heating rates?</a:t>
            </a:r>
          </a:p>
          <a:p>
            <a:pPr marL="514350" indent="-514350">
              <a:buFont typeface="+mj-lt"/>
              <a:buAutoNum type="arabicPeriod"/>
            </a:pPr>
            <a:endParaRPr lang="en-US"/>
          </a:p>
          <a:p>
            <a:pPr marL="514350" indent="-514350">
              <a:buFont typeface="+mj-lt"/>
              <a:buAutoNum type="arabicPeriod"/>
            </a:pPr>
            <a:endParaRPr lang="en-US"/>
          </a:p>
          <a:p>
            <a:pPr marL="514350" indent="-514350">
              <a:buFont typeface="+mj-lt"/>
              <a:buAutoNum type="arabicPeriod"/>
            </a:pPr>
            <a:endParaRPr lang="en-US"/>
          </a:p>
          <a:p>
            <a:pPr marL="514350" indent="-514350">
              <a:buFont typeface="+mj-lt"/>
              <a:buAutoNum type="arabicPeriod"/>
            </a:pPr>
            <a:endParaRPr lang="en-US"/>
          </a:p>
          <a:p>
            <a:endParaRPr lang="en-US"/>
          </a:p>
          <a:p>
            <a:endParaRPr lang="en-US"/>
          </a:p>
          <a:p>
            <a:endParaRPr lang="en-US"/>
          </a:p>
        </p:txBody>
      </p:sp>
      <p:sp>
        <p:nvSpPr>
          <p:cNvPr id="4" name="Title 1">
            <a:extLst>
              <a:ext uri="{FF2B5EF4-FFF2-40B4-BE49-F238E27FC236}">
                <a16:creationId xmlns:a16="http://schemas.microsoft.com/office/drawing/2014/main" id="{030F3F80-5F93-7E48-B936-E3FB98C4ECFD}"/>
              </a:ext>
            </a:extLst>
          </p:cNvPr>
          <p:cNvSpPr>
            <a:spLocks noGrp="1"/>
          </p:cNvSpPr>
          <p:nvPr>
            <p:ph type="title"/>
          </p:nvPr>
        </p:nvSpPr>
        <p:spPr/>
        <p:txBody>
          <a:bodyPr/>
          <a:lstStyle/>
          <a:p>
            <a:r>
              <a:rPr lang="en-US">
                <a:solidFill>
                  <a:srgbClr val="FF0000"/>
                </a:solidFill>
              </a:rPr>
              <a:t>Assignment part 1: global view </a:t>
            </a:r>
          </a:p>
        </p:txBody>
      </p:sp>
      <p:pic>
        <p:nvPicPr>
          <p:cNvPr id="5" name="Picture 4">
            <a:extLst>
              <a:ext uri="{FF2B5EF4-FFF2-40B4-BE49-F238E27FC236}">
                <a16:creationId xmlns:a16="http://schemas.microsoft.com/office/drawing/2014/main" id="{B00CDC2D-0164-0B49-B585-B3740CF4ED6A}"/>
              </a:ext>
            </a:extLst>
          </p:cNvPr>
          <p:cNvPicPr>
            <a:picLocks noChangeAspect="1"/>
          </p:cNvPicPr>
          <p:nvPr/>
        </p:nvPicPr>
        <p:blipFill>
          <a:blip r:embed="rId2"/>
          <a:stretch>
            <a:fillRect/>
          </a:stretch>
        </p:blipFill>
        <p:spPr>
          <a:xfrm>
            <a:off x="3352800" y="3733800"/>
            <a:ext cx="2832100" cy="762000"/>
          </a:xfrm>
          <a:prstGeom prst="rect">
            <a:avLst/>
          </a:prstGeom>
        </p:spPr>
      </p:pic>
    </p:spTree>
    <p:extLst>
      <p:ext uri="{BB962C8B-B14F-4D97-AF65-F5344CB8AC3E}">
        <p14:creationId xmlns:p14="http://schemas.microsoft.com/office/powerpoint/2010/main" val="2982250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F041-CD03-4B71-8DE8-9F558ED066A0}"/>
              </a:ext>
            </a:extLst>
          </p:cNvPr>
          <p:cNvSpPr>
            <a:spLocks noGrp="1"/>
          </p:cNvSpPr>
          <p:nvPr>
            <p:ph type="title"/>
          </p:nvPr>
        </p:nvSpPr>
        <p:spPr/>
        <p:txBody>
          <a:bodyPr/>
          <a:lstStyle/>
          <a:p>
            <a:r>
              <a:rPr lang="en-US"/>
              <a:t>Answer to 1</a:t>
            </a:r>
          </a:p>
        </p:txBody>
      </p:sp>
      <p:sp>
        <p:nvSpPr>
          <p:cNvPr id="3" name="Content Placeholder 2">
            <a:extLst>
              <a:ext uri="{FF2B5EF4-FFF2-40B4-BE49-F238E27FC236}">
                <a16:creationId xmlns:a16="http://schemas.microsoft.com/office/drawing/2014/main" id="{563F0BC1-2ECC-4B64-AB65-2C24A5C037D2}"/>
              </a:ext>
            </a:extLst>
          </p:cNvPr>
          <p:cNvSpPr>
            <a:spLocks noGrp="1"/>
          </p:cNvSpPr>
          <p:nvPr>
            <p:ph idx="1"/>
          </p:nvPr>
        </p:nvSpPr>
        <p:spPr>
          <a:xfrm>
            <a:off x="457200" y="1600201"/>
            <a:ext cx="8229600" cy="2262980"/>
          </a:xfrm>
        </p:spPr>
        <p:txBody>
          <a:bodyPr>
            <a:normAutofit fontScale="70000" lnSpcReduction="20000"/>
          </a:bodyPr>
          <a:lstStyle/>
          <a:p>
            <a:pPr marL="0" indent="0">
              <a:buNone/>
            </a:pPr>
            <a:r>
              <a:rPr lang="en-US"/>
              <a:t>The date on the IDV bundle indicates that this slide is taken on November 10</a:t>
            </a:r>
            <a:r>
              <a:rPr lang="en-US" baseline="30000"/>
              <a:t>th</a:t>
            </a:r>
            <a:r>
              <a:rPr lang="en-US"/>
              <a:t>. Looking at column integrated heating rate, it is clear that the land surfaces in the Southern Hemisphere during the daytime (left half of the screen) generally have higher values than corresponding regions in the Northern Hemisphere. This would suggest the general heating is greater south of the equator than north of it, reflective of the shift in incoming radiation during the Northern Hemisphere late fall/winter.</a:t>
            </a:r>
          </a:p>
        </p:txBody>
      </p:sp>
      <p:pic>
        <p:nvPicPr>
          <p:cNvPr id="4" name="Picture 3">
            <a:extLst>
              <a:ext uri="{FF2B5EF4-FFF2-40B4-BE49-F238E27FC236}">
                <a16:creationId xmlns:a16="http://schemas.microsoft.com/office/drawing/2014/main" id="{DAE64F57-440B-432E-B3BE-D76D20CF22E6}"/>
              </a:ext>
            </a:extLst>
          </p:cNvPr>
          <p:cNvPicPr>
            <a:picLocks noChangeAspect="1"/>
          </p:cNvPicPr>
          <p:nvPr/>
        </p:nvPicPr>
        <p:blipFill>
          <a:blip r:embed="rId2"/>
          <a:stretch>
            <a:fillRect/>
          </a:stretch>
        </p:blipFill>
        <p:spPr>
          <a:xfrm>
            <a:off x="4343400" y="3863181"/>
            <a:ext cx="3662362" cy="2874362"/>
          </a:xfrm>
          <a:prstGeom prst="rect">
            <a:avLst/>
          </a:prstGeom>
        </p:spPr>
      </p:pic>
    </p:spTree>
    <p:extLst>
      <p:ext uri="{BB962C8B-B14F-4D97-AF65-F5344CB8AC3E}">
        <p14:creationId xmlns:p14="http://schemas.microsoft.com/office/powerpoint/2010/main" val="270396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70AF-4250-514D-AE16-0AEE828D41E3}"/>
              </a:ext>
            </a:extLst>
          </p:cNvPr>
          <p:cNvSpPr>
            <a:spLocks noGrp="1"/>
          </p:cNvSpPr>
          <p:nvPr>
            <p:ph type="title"/>
          </p:nvPr>
        </p:nvSpPr>
        <p:spPr/>
        <p:txBody>
          <a:bodyPr/>
          <a:lstStyle/>
          <a:p>
            <a:r>
              <a:rPr lang="en-US">
                <a:solidFill>
                  <a:srgbClr val="FF0000"/>
                </a:solidFill>
              </a:rPr>
              <a:t>Assignment part 1: global view </a:t>
            </a:r>
            <a:endParaRPr lang="en-US"/>
          </a:p>
        </p:txBody>
      </p:sp>
      <p:sp>
        <p:nvSpPr>
          <p:cNvPr id="3" name="Content Placeholder 2">
            <a:extLst>
              <a:ext uri="{FF2B5EF4-FFF2-40B4-BE49-F238E27FC236}">
                <a16:creationId xmlns:a16="http://schemas.microsoft.com/office/drawing/2014/main" id="{688D766A-D84B-7542-8C70-D0CA718A48E0}"/>
              </a:ext>
            </a:extLst>
          </p:cNvPr>
          <p:cNvSpPr>
            <a:spLocks noGrp="1"/>
          </p:cNvSpPr>
          <p:nvPr>
            <p:ph idx="1"/>
          </p:nvPr>
        </p:nvSpPr>
        <p:spPr/>
        <p:txBody>
          <a:bodyPr/>
          <a:lstStyle/>
          <a:p>
            <a:r>
              <a:rPr lang="en-US"/>
              <a:t>Now turn to the Transect View window, showing average cross sections all around the Earth. </a:t>
            </a:r>
            <a:r>
              <a:rPr lang="en-US">
                <a:solidFill>
                  <a:srgbClr val="FF0000"/>
                </a:solidFill>
              </a:rPr>
              <a:t>Create a slide showing the transect of total diabatic heating. Label it: where is the south pole, the north pole? </a:t>
            </a:r>
            <a:r>
              <a:rPr lang="en-US"/>
              <a:t>Hint: Antarctica is mountainous. </a:t>
            </a:r>
          </a:p>
          <a:p>
            <a:r>
              <a:rPr lang="en-US"/>
              <a:t>The units of all heating rates are are K/s. </a:t>
            </a:r>
            <a:r>
              <a:rPr lang="en-US">
                <a:solidFill>
                  <a:srgbClr val="FF0000"/>
                </a:solidFill>
              </a:rPr>
              <a:t>What is the color range in K/day?</a:t>
            </a:r>
          </a:p>
        </p:txBody>
      </p:sp>
    </p:spTree>
    <p:extLst>
      <p:ext uri="{BB962C8B-B14F-4D97-AF65-F5344CB8AC3E}">
        <p14:creationId xmlns:p14="http://schemas.microsoft.com/office/powerpoint/2010/main" val="3124434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8CB481B-140A-4DBC-A5B5-D8A3519C06F7}"/>
              </a:ext>
            </a:extLst>
          </p:cNvPr>
          <p:cNvPicPr>
            <a:picLocks noChangeAspect="1"/>
          </p:cNvPicPr>
          <p:nvPr/>
        </p:nvPicPr>
        <p:blipFill>
          <a:blip r:embed="rId2"/>
          <a:stretch>
            <a:fillRect/>
          </a:stretch>
        </p:blipFill>
        <p:spPr>
          <a:xfrm>
            <a:off x="1945976" y="1143000"/>
            <a:ext cx="6362700" cy="4343399"/>
          </a:xfrm>
          <a:prstGeom prst="rect">
            <a:avLst/>
          </a:prstGeom>
        </p:spPr>
      </p:pic>
      <p:sp>
        <p:nvSpPr>
          <p:cNvPr id="2" name="Title 1">
            <a:extLst>
              <a:ext uri="{FF2B5EF4-FFF2-40B4-BE49-F238E27FC236}">
                <a16:creationId xmlns:a16="http://schemas.microsoft.com/office/drawing/2014/main" id="{3B8B815B-7B07-43EC-B23C-2514C7D040E6}"/>
              </a:ext>
            </a:extLst>
          </p:cNvPr>
          <p:cNvSpPr>
            <a:spLocks noGrp="1"/>
          </p:cNvSpPr>
          <p:nvPr>
            <p:ph type="title"/>
          </p:nvPr>
        </p:nvSpPr>
        <p:spPr/>
        <p:txBody>
          <a:bodyPr/>
          <a:lstStyle/>
          <a:p>
            <a:r>
              <a:rPr lang="en-US"/>
              <a:t>Answer to Transect View Window</a:t>
            </a:r>
          </a:p>
        </p:txBody>
      </p:sp>
      <p:pic>
        <p:nvPicPr>
          <p:cNvPr id="7" name="Picture 6">
            <a:extLst>
              <a:ext uri="{FF2B5EF4-FFF2-40B4-BE49-F238E27FC236}">
                <a16:creationId xmlns:a16="http://schemas.microsoft.com/office/drawing/2014/main" id="{2A396D1C-A6BC-44CF-8DAE-6209BF4C8C32}"/>
              </a:ext>
            </a:extLst>
          </p:cNvPr>
          <p:cNvPicPr>
            <a:picLocks noChangeAspect="1"/>
          </p:cNvPicPr>
          <p:nvPr/>
        </p:nvPicPr>
        <p:blipFill>
          <a:blip r:embed="rId3"/>
          <a:stretch>
            <a:fillRect/>
          </a:stretch>
        </p:blipFill>
        <p:spPr>
          <a:xfrm>
            <a:off x="1804424" y="5922927"/>
            <a:ext cx="1781175" cy="504825"/>
          </a:xfrm>
          <a:prstGeom prst="rect">
            <a:avLst/>
          </a:prstGeom>
        </p:spPr>
      </p:pic>
      <p:cxnSp>
        <p:nvCxnSpPr>
          <p:cNvPr id="9" name="Straight Connector 8">
            <a:extLst>
              <a:ext uri="{FF2B5EF4-FFF2-40B4-BE49-F238E27FC236}">
                <a16:creationId xmlns:a16="http://schemas.microsoft.com/office/drawing/2014/main" id="{0EE3AB68-D934-480A-ACC3-ADA34032BF93}"/>
              </a:ext>
            </a:extLst>
          </p:cNvPr>
          <p:cNvCxnSpPr>
            <a:cxnSpLocks/>
          </p:cNvCxnSpPr>
          <p:nvPr/>
        </p:nvCxnSpPr>
        <p:spPr>
          <a:xfrm>
            <a:off x="3933321" y="1581159"/>
            <a:ext cx="16002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13C458B1-3163-494E-85E8-4B47A8DE405C}"/>
              </a:ext>
            </a:extLst>
          </p:cNvPr>
          <p:cNvCxnSpPr>
            <a:cxnSpLocks/>
          </p:cNvCxnSpPr>
          <p:nvPr/>
        </p:nvCxnSpPr>
        <p:spPr>
          <a:xfrm>
            <a:off x="2300033" y="2638759"/>
            <a:ext cx="91440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96B3AD8-8E3E-4946-BDD8-2A4399B7024D}"/>
              </a:ext>
            </a:extLst>
          </p:cNvPr>
          <p:cNvCxnSpPr>
            <a:cxnSpLocks/>
          </p:cNvCxnSpPr>
          <p:nvPr/>
        </p:nvCxnSpPr>
        <p:spPr>
          <a:xfrm>
            <a:off x="6019800" y="2611327"/>
            <a:ext cx="914400" cy="0"/>
          </a:xfrm>
          <a:prstGeom prst="line">
            <a:avLst/>
          </a:prstGeom>
          <a:ln w="762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A41A82F-AE1D-4C67-ABD0-D7B6272C0347}"/>
              </a:ext>
            </a:extLst>
          </p:cNvPr>
          <p:cNvSpPr txBox="1"/>
          <p:nvPr/>
        </p:nvSpPr>
        <p:spPr>
          <a:xfrm>
            <a:off x="325288" y="1581159"/>
            <a:ext cx="1620688" cy="1200329"/>
          </a:xfrm>
          <a:prstGeom prst="rect">
            <a:avLst/>
          </a:prstGeom>
          <a:noFill/>
        </p:spPr>
        <p:txBody>
          <a:bodyPr wrap="square" rtlCol="0">
            <a:spAutoFit/>
          </a:bodyPr>
          <a:lstStyle/>
          <a:p>
            <a:r>
              <a:rPr lang="en-US"/>
              <a:t>Tropopause higher in tropics than mid-latitudes</a:t>
            </a:r>
          </a:p>
        </p:txBody>
      </p:sp>
      <p:cxnSp>
        <p:nvCxnSpPr>
          <p:cNvPr id="17" name="Straight Arrow Connector 16">
            <a:extLst>
              <a:ext uri="{FF2B5EF4-FFF2-40B4-BE49-F238E27FC236}">
                <a16:creationId xmlns:a16="http://schemas.microsoft.com/office/drawing/2014/main" id="{5908E30A-CD3F-4A12-83D7-3F861274A211}"/>
              </a:ext>
            </a:extLst>
          </p:cNvPr>
          <p:cNvCxnSpPr>
            <a:cxnSpLocks/>
          </p:cNvCxnSpPr>
          <p:nvPr/>
        </p:nvCxnSpPr>
        <p:spPr>
          <a:xfrm flipV="1">
            <a:off x="2008143" y="1581159"/>
            <a:ext cx="1842833" cy="4830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EC3FEE1-AE18-4544-A3C9-F04C35AB1C09}"/>
              </a:ext>
            </a:extLst>
          </p:cNvPr>
          <p:cNvCxnSpPr>
            <a:cxnSpLocks/>
          </p:cNvCxnSpPr>
          <p:nvPr/>
        </p:nvCxnSpPr>
        <p:spPr>
          <a:xfrm>
            <a:off x="1804424" y="2220752"/>
            <a:ext cx="495609" cy="3498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4E018BCB-F2F0-4C4F-8D15-EF1E71470901}"/>
              </a:ext>
            </a:extLst>
          </p:cNvPr>
          <p:cNvPicPr>
            <a:picLocks noChangeAspect="1"/>
          </p:cNvPicPr>
          <p:nvPr/>
        </p:nvPicPr>
        <p:blipFill>
          <a:blip r:embed="rId3"/>
          <a:stretch>
            <a:fillRect/>
          </a:stretch>
        </p:blipFill>
        <p:spPr>
          <a:xfrm>
            <a:off x="5715000" y="5911687"/>
            <a:ext cx="1781175" cy="504825"/>
          </a:xfrm>
          <a:prstGeom prst="rect">
            <a:avLst/>
          </a:prstGeom>
        </p:spPr>
      </p:pic>
      <p:sp>
        <p:nvSpPr>
          <p:cNvPr id="23" name="TextBox 22">
            <a:extLst>
              <a:ext uri="{FF2B5EF4-FFF2-40B4-BE49-F238E27FC236}">
                <a16:creationId xmlns:a16="http://schemas.microsoft.com/office/drawing/2014/main" id="{B130E467-1373-46F5-A0D2-BFE14A6F421D}"/>
              </a:ext>
            </a:extLst>
          </p:cNvPr>
          <p:cNvSpPr txBox="1"/>
          <p:nvPr/>
        </p:nvSpPr>
        <p:spPr>
          <a:xfrm>
            <a:off x="2414383" y="6522713"/>
            <a:ext cx="561256" cy="369332"/>
          </a:xfrm>
          <a:prstGeom prst="rect">
            <a:avLst/>
          </a:prstGeom>
          <a:noFill/>
        </p:spPr>
        <p:txBody>
          <a:bodyPr wrap="square" rtlCol="0">
            <a:spAutoFit/>
          </a:bodyPr>
          <a:lstStyle/>
          <a:p>
            <a:r>
              <a:rPr lang="en-US"/>
              <a:t>K/s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68DF093-6219-4204-A6EE-66ED7FA86B62}"/>
                  </a:ext>
                </a:extLst>
              </p:cNvPr>
              <p:cNvSpPr txBox="1"/>
              <p:nvPr/>
            </p:nvSpPr>
            <p:spPr>
              <a:xfrm>
                <a:off x="4035792" y="5900345"/>
                <a:ext cx="1497729" cy="516488"/>
              </a:xfrm>
              <a:prstGeom prst="rect">
                <a:avLst/>
              </a:prstGeom>
              <a:noFill/>
            </p:spPr>
            <p:txBody>
              <a:bodyPr wrap="square" rtlCol="0">
                <a:spAutoFit/>
              </a:bodyPr>
              <a:lstStyle/>
              <a:p>
                <a:r>
                  <a:rPr lang="en-US"/>
                  <a:t>x </a:t>
                </a:r>
                <a14:m>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panose="02040503050406030204" pitchFamily="18" charset="0"/>
                          </a:rPr>
                          <m:t>86400 </m:t>
                        </m:r>
                        <m:r>
                          <a:rPr lang="en-US" b="0" i="1" dirty="0" smtClean="0">
                            <a:latin typeface="Cambria Math" panose="02040503050406030204" pitchFamily="18" charset="0"/>
                          </a:rPr>
                          <m:t>𝑠</m:t>
                        </m:r>
                      </m:num>
                      <m:den>
                        <m:r>
                          <a:rPr lang="en-US" b="0" i="1" dirty="0" smtClean="0">
                            <a:latin typeface="Cambria Math" panose="02040503050406030204" pitchFamily="18" charset="0"/>
                          </a:rPr>
                          <m:t>1 </m:t>
                        </m:r>
                        <m:r>
                          <a:rPr lang="en-US" b="0" i="1" dirty="0" smtClean="0">
                            <a:latin typeface="Cambria Math" panose="02040503050406030204" pitchFamily="18" charset="0"/>
                          </a:rPr>
                          <m:t>𝑑𝑎𝑦</m:t>
                        </m:r>
                      </m:den>
                    </m:f>
                  </m:oMath>
                </a14:m>
                <a:endParaRPr lang="en-US"/>
              </a:p>
            </p:txBody>
          </p:sp>
        </mc:Choice>
        <mc:Fallback xmlns="">
          <p:sp>
            <p:nvSpPr>
              <p:cNvPr id="24" name="TextBox 23">
                <a:extLst>
                  <a:ext uri="{FF2B5EF4-FFF2-40B4-BE49-F238E27FC236}">
                    <a16:creationId xmlns:a16="http://schemas.microsoft.com/office/drawing/2014/main" id="{668DF093-6219-4204-A6EE-66ED7FA86B62}"/>
                  </a:ext>
                </a:extLst>
              </p:cNvPr>
              <p:cNvSpPr txBox="1">
                <a:spLocks noRot="1" noChangeAspect="1" noMove="1" noResize="1" noEditPoints="1" noAdjustHandles="1" noChangeArrowheads="1" noChangeShapeType="1" noTextEdit="1"/>
              </p:cNvSpPr>
              <p:nvPr/>
            </p:nvSpPr>
            <p:spPr>
              <a:xfrm>
                <a:off x="4035792" y="5900345"/>
                <a:ext cx="1497729" cy="516488"/>
              </a:xfrm>
              <a:prstGeom prst="rect">
                <a:avLst/>
              </a:prstGeom>
              <a:blipFill>
                <a:blip r:embed="rId4"/>
                <a:stretch>
                  <a:fillRect l="-3252" b="-470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58EDB329-584A-4F01-9301-F5F464CF8119}"/>
              </a:ext>
            </a:extLst>
          </p:cNvPr>
          <p:cNvSpPr txBox="1"/>
          <p:nvPr/>
        </p:nvSpPr>
        <p:spPr>
          <a:xfrm>
            <a:off x="5714999" y="6324600"/>
            <a:ext cx="453363" cy="246221"/>
          </a:xfrm>
          <a:prstGeom prst="rect">
            <a:avLst/>
          </a:prstGeom>
          <a:solidFill>
            <a:schemeClr val="bg1"/>
          </a:solidFill>
        </p:spPr>
        <p:txBody>
          <a:bodyPr wrap="square" rtlCol="0">
            <a:spAutoFit/>
          </a:bodyPr>
          <a:lstStyle/>
          <a:p>
            <a:r>
              <a:rPr lang="en-US" sz="1000"/>
              <a:t>4.32</a:t>
            </a:r>
          </a:p>
        </p:txBody>
      </p:sp>
      <p:cxnSp>
        <p:nvCxnSpPr>
          <p:cNvPr id="28" name="Straight Arrow Connector 27">
            <a:extLst>
              <a:ext uri="{FF2B5EF4-FFF2-40B4-BE49-F238E27FC236}">
                <a16:creationId xmlns:a16="http://schemas.microsoft.com/office/drawing/2014/main" id="{948F9537-1A52-4636-9D45-D29836386EF1}"/>
              </a:ext>
            </a:extLst>
          </p:cNvPr>
          <p:cNvCxnSpPr/>
          <p:nvPr/>
        </p:nvCxnSpPr>
        <p:spPr>
          <a:xfrm>
            <a:off x="3276600" y="6707379"/>
            <a:ext cx="2628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F3A1A0B-B18F-4544-A10D-4A3EFE13487F}"/>
              </a:ext>
            </a:extLst>
          </p:cNvPr>
          <p:cNvSpPr txBox="1"/>
          <p:nvPr/>
        </p:nvSpPr>
        <p:spPr>
          <a:xfrm>
            <a:off x="6339966" y="6452959"/>
            <a:ext cx="805222" cy="369332"/>
          </a:xfrm>
          <a:prstGeom prst="rect">
            <a:avLst/>
          </a:prstGeom>
          <a:noFill/>
        </p:spPr>
        <p:txBody>
          <a:bodyPr wrap="square" rtlCol="0">
            <a:spAutoFit/>
          </a:bodyPr>
          <a:lstStyle/>
          <a:p>
            <a:r>
              <a:rPr lang="en-US"/>
              <a:t>K/day</a:t>
            </a:r>
          </a:p>
        </p:txBody>
      </p:sp>
      <p:sp>
        <p:nvSpPr>
          <p:cNvPr id="30" name="TextBox 29">
            <a:extLst>
              <a:ext uri="{FF2B5EF4-FFF2-40B4-BE49-F238E27FC236}">
                <a16:creationId xmlns:a16="http://schemas.microsoft.com/office/drawing/2014/main" id="{CB45E0F5-7EA1-4645-8B9C-4C8C11B67E1E}"/>
              </a:ext>
            </a:extLst>
          </p:cNvPr>
          <p:cNvSpPr txBox="1"/>
          <p:nvPr/>
        </p:nvSpPr>
        <p:spPr>
          <a:xfrm>
            <a:off x="7126291" y="6286441"/>
            <a:ext cx="453363" cy="246221"/>
          </a:xfrm>
          <a:prstGeom prst="rect">
            <a:avLst/>
          </a:prstGeom>
          <a:solidFill>
            <a:schemeClr val="bg1"/>
          </a:solidFill>
        </p:spPr>
        <p:txBody>
          <a:bodyPr wrap="square" rtlCol="0">
            <a:spAutoFit/>
          </a:bodyPr>
          <a:lstStyle/>
          <a:p>
            <a:r>
              <a:rPr lang="en-US" sz="1000"/>
              <a:t>4.32</a:t>
            </a:r>
          </a:p>
        </p:txBody>
      </p:sp>
      <p:sp>
        <p:nvSpPr>
          <p:cNvPr id="36" name="TextBox 35">
            <a:extLst>
              <a:ext uri="{FF2B5EF4-FFF2-40B4-BE49-F238E27FC236}">
                <a16:creationId xmlns:a16="http://schemas.microsoft.com/office/drawing/2014/main" id="{64958434-3C6F-4D82-9B38-A6F0EFA79942}"/>
              </a:ext>
            </a:extLst>
          </p:cNvPr>
          <p:cNvSpPr txBox="1"/>
          <p:nvPr/>
        </p:nvSpPr>
        <p:spPr>
          <a:xfrm>
            <a:off x="1366428" y="5495209"/>
            <a:ext cx="1371599" cy="369332"/>
          </a:xfrm>
          <a:prstGeom prst="rect">
            <a:avLst/>
          </a:prstGeom>
          <a:noFill/>
        </p:spPr>
        <p:txBody>
          <a:bodyPr wrap="square" rtlCol="0">
            <a:spAutoFit/>
          </a:bodyPr>
          <a:lstStyle/>
          <a:p>
            <a:r>
              <a:rPr lang="en-US"/>
              <a:t>South Pole</a:t>
            </a:r>
          </a:p>
        </p:txBody>
      </p:sp>
      <p:sp>
        <p:nvSpPr>
          <p:cNvPr id="37" name="TextBox 36">
            <a:extLst>
              <a:ext uri="{FF2B5EF4-FFF2-40B4-BE49-F238E27FC236}">
                <a16:creationId xmlns:a16="http://schemas.microsoft.com/office/drawing/2014/main" id="{2792720F-0EA8-4B5B-B354-8AB347EC434D}"/>
              </a:ext>
            </a:extLst>
          </p:cNvPr>
          <p:cNvSpPr txBox="1"/>
          <p:nvPr/>
        </p:nvSpPr>
        <p:spPr>
          <a:xfrm>
            <a:off x="6893854" y="5483123"/>
            <a:ext cx="1371599" cy="369332"/>
          </a:xfrm>
          <a:prstGeom prst="rect">
            <a:avLst/>
          </a:prstGeom>
          <a:noFill/>
        </p:spPr>
        <p:txBody>
          <a:bodyPr wrap="square" rtlCol="0">
            <a:spAutoFit/>
          </a:bodyPr>
          <a:lstStyle/>
          <a:p>
            <a:r>
              <a:rPr lang="en-US"/>
              <a:t>North Pole</a:t>
            </a:r>
          </a:p>
        </p:txBody>
      </p:sp>
    </p:spTree>
    <p:extLst>
      <p:ext uri="{BB962C8B-B14F-4D97-AF65-F5344CB8AC3E}">
        <p14:creationId xmlns:p14="http://schemas.microsoft.com/office/powerpoint/2010/main" val="1027847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801D-2D15-FF4D-A6A5-B34D0101C9FB}"/>
              </a:ext>
            </a:extLst>
          </p:cNvPr>
          <p:cNvSpPr>
            <a:spLocks noGrp="1"/>
          </p:cNvSpPr>
          <p:nvPr>
            <p:ph type="title"/>
          </p:nvPr>
        </p:nvSpPr>
        <p:spPr/>
        <p:txBody>
          <a:bodyPr/>
          <a:lstStyle/>
          <a:p>
            <a:r>
              <a:rPr lang="en-US">
                <a:solidFill>
                  <a:srgbClr val="FF0000"/>
                </a:solidFill>
              </a:rPr>
              <a:t>Assignment part 1: global view </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50F964-6D0B-2049-928A-EE889D5DFC60}"/>
                  </a:ext>
                </a:extLst>
              </p:cNvPr>
              <p:cNvSpPr>
                <a:spLocks noGrp="1"/>
              </p:cNvSpPr>
              <p:nvPr>
                <p:ph idx="1"/>
              </p:nvPr>
            </p:nvSpPr>
            <p:spPr/>
            <p:txBody>
              <a:bodyPr>
                <a:normAutofit fontScale="77500" lnSpcReduction="20000"/>
              </a:bodyPr>
              <a:lstStyle/>
              <a:p>
                <a:r>
                  <a:rPr lang="en-US"/>
                  <a:t>Create slides with transect images showing individual terms of the zonal mean heat budget.</a:t>
                </a:r>
              </a:p>
              <a:p>
                <a:r>
                  <a:rPr lang="en-US"/>
                  <a:t>Use that imagery to </a:t>
                </a:r>
                <a:r>
                  <a:rPr lang="en-US">
                    <a:solidFill>
                      <a:srgbClr val="FF0000"/>
                    </a:solidFill>
                  </a:rPr>
                  <a:t>explain the nature of all the main features in your total diabatic heating </a:t>
                </a:r>
                <a:r>
                  <a:rPr lang="en-US"/>
                  <a:t>slide.</a:t>
                </a:r>
              </a:p>
              <a:p>
                <a:pPr lvl="1"/>
                <a:r>
                  <a:rPr lang="en-US"/>
                  <a:t>for instance, slides might have the total heating image repeated in one corner, and individual terms one per slide.</a:t>
                </a:r>
              </a:p>
              <a:p>
                <a:pPr lvl="1"/>
                <a:r>
                  <a:rPr lang="en-US"/>
                  <a:t>Write enough narrative words that a reader can see the sense of your work and </a:t>
                </a:r>
              </a:p>
              <a:p>
                <a:pPr lvl="1"/>
                <a:endParaRPr lang="en-US"/>
              </a:p>
              <a:p>
                <a:r>
                  <a:rPr lang="en-US"/>
                  <a:t>These equations relate all the terms displayed there: </a:t>
                </a:r>
              </a:p>
              <a:p>
                <a:pPr marL="457200"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oMath>
                </a14:m>
                <a:r>
                  <a:rPr lang="en-US"/>
                  <a:t> = </a:t>
                </a:r>
                <a:r>
                  <a:rPr lang="en-US">
                    <a:solidFill>
                      <a:srgbClr val="FF0000"/>
                    </a:solidFill>
                  </a:rPr>
                  <a:t>dynamical + diabatic + analysis</a:t>
                </a:r>
              </a:p>
              <a:p>
                <a:pPr marL="457200" lvl="1" indent="0">
                  <a:buNone/>
                </a:pPr>
                <a:r>
                  <a:rPr lang="en-US"/>
                  <a:t>diabatic = </a:t>
                </a:r>
                <a:r>
                  <a:rPr lang="en-US">
                    <a:solidFill>
                      <a:srgbClr val="FF0000"/>
                    </a:solidFill>
                  </a:rPr>
                  <a:t>moist + radiative + turbulence</a:t>
                </a:r>
              </a:p>
              <a:p>
                <a:pPr marL="457200" lvl="1" indent="0">
                  <a:buNone/>
                </a:pPr>
                <a:r>
                  <a:rPr lang="en-US"/>
                  <a:t>radiative = </a:t>
                </a:r>
                <a:r>
                  <a:rPr lang="en-US">
                    <a:solidFill>
                      <a:srgbClr val="FF0000"/>
                    </a:solidFill>
                  </a:rPr>
                  <a:t>longwave + solar</a:t>
                </a:r>
              </a:p>
            </p:txBody>
          </p:sp>
        </mc:Choice>
        <mc:Fallback xmlns="">
          <p:sp>
            <p:nvSpPr>
              <p:cNvPr id="3" name="Content Placeholder 2">
                <a:extLst>
                  <a:ext uri="{FF2B5EF4-FFF2-40B4-BE49-F238E27FC236}">
                    <a16:creationId xmlns:a16="http://schemas.microsoft.com/office/drawing/2014/main" id="{8150F964-6D0B-2049-928A-EE889D5DFC60}"/>
                  </a:ext>
                </a:extLst>
              </p:cNvPr>
              <p:cNvSpPr>
                <a:spLocks noGrp="1" noRot="1" noChangeAspect="1" noMove="1" noResize="1" noEditPoints="1" noAdjustHandles="1" noChangeArrowheads="1" noChangeShapeType="1" noTextEdit="1"/>
              </p:cNvSpPr>
              <p:nvPr>
                <p:ph idx="1"/>
              </p:nvPr>
            </p:nvSpPr>
            <p:spPr>
              <a:blipFill>
                <a:blip r:embed="rId2"/>
                <a:stretch>
                  <a:fillRect l="-1037" t="-2561" r="-1704"/>
                </a:stretch>
              </a:blipFill>
            </p:spPr>
            <p:txBody>
              <a:bodyPr/>
              <a:lstStyle/>
              <a:p>
                <a:r>
                  <a:rPr lang="en-US">
                    <a:noFill/>
                  </a:rPr>
                  <a:t> </a:t>
                </a:r>
              </a:p>
            </p:txBody>
          </p:sp>
        </mc:Fallback>
      </mc:AlternateContent>
    </p:spTree>
    <p:extLst>
      <p:ext uri="{BB962C8B-B14F-4D97-AF65-F5344CB8AC3E}">
        <p14:creationId xmlns:p14="http://schemas.microsoft.com/office/powerpoint/2010/main" val="382460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lstStyle/>
          <a:p>
            <a:r>
              <a:rPr lang="en-US"/>
              <a:t>Moist Heating</a:t>
            </a:r>
          </a:p>
        </p:txBody>
      </p:sp>
      <p:sp>
        <p:nvSpPr>
          <p:cNvPr id="3" name="Content Placeholder 2">
            <a:extLst>
              <a:ext uri="{FF2B5EF4-FFF2-40B4-BE49-F238E27FC236}">
                <a16:creationId xmlns:a16="http://schemas.microsoft.com/office/drawing/2014/main" id="{5EED5BA0-2424-441A-AAE3-8B0098E079F5}"/>
              </a:ext>
            </a:extLst>
          </p:cNvPr>
          <p:cNvSpPr>
            <a:spLocks noGrp="1"/>
          </p:cNvSpPr>
          <p:nvPr>
            <p:ph idx="1"/>
          </p:nvPr>
        </p:nvSpPr>
        <p:spPr>
          <a:xfrm>
            <a:off x="457200" y="1600200"/>
            <a:ext cx="3581400" cy="4983162"/>
          </a:xfrm>
        </p:spPr>
        <p:txBody>
          <a:bodyPr>
            <a:normAutofit fontScale="92500" lnSpcReduction="20000"/>
          </a:bodyPr>
          <a:lstStyle/>
          <a:p>
            <a:pPr marL="0" indent="0">
              <a:buNone/>
            </a:pPr>
            <a:r>
              <a:rPr lang="en-US" sz="2000"/>
              <a:t>In the diagram to the right, notice the large amounts of moist (latent) heating in the atmosphere, especially between 850hPa and 250hPa. While most of the atmosphere is seeing positive values of latent heating, the surface shows negative values. This is simply a product of evaporation “removing” heat from the surrounding environment (occurring primarily at the ocean surface) and condensation higher in the atmosphere “adding” heat. Notice that the bands of high latent heating are associated with similar bands in the total diabatic heating map, and are likely latitudinal bands with large amounts of convective activity. </a:t>
            </a:r>
          </a:p>
        </p:txBody>
      </p:sp>
      <p:pic>
        <p:nvPicPr>
          <p:cNvPr id="10" name="Picture 9">
            <a:extLst>
              <a:ext uri="{FF2B5EF4-FFF2-40B4-BE49-F238E27FC236}">
                <a16:creationId xmlns:a16="http://schemas.microsoft.com/office/drawing/2014/main" id="{1E235A07-46C2-4B54-9EC4-867EAA116944}"/>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11" name="Picture 10">
            <a:extLst>
              <a:ext uri="{FF2B5EF4-FFF2-40B4-BE49-F238E27FC236}">
                <a16:creationId xmlns:a16="http://schemas.microsoft.com/office/drawing/2014/main" id="{8D12AD61-6DAC-48B6-8508-128851F4CA13}"/>
              </a:ext>
            </a:extLst>
          </p:cNvPr>
          <p:cNvPicPr>
            <a:picLocks noChangeAspect="1"/>
          </p:cNvPicPr>
          <p:nvPr/>
        </p:nvPicPr>
        <p:blipFill>
          <a:blip r:embed="rId3"/>
          <a:stretch>
            <a:fillRect/>
          </a:stretch>
        </p:blipFill>
        <p:spPr>
          <a:xfrm>
            <a:off x="4343400" y="1524000"/>
            <a:ext cx="4648200" cy="3493150"/>
          </a:xfrm>
          <a:prstGeom prst="rect">
            <a:avLst/>
          </a:prstGeom>
        </p:spPr>
      </p:pic>
    </p:spTree>
    <p:extLst>
      <p:ext uri="{BB962C8B-B14F-4D97-AF65-F5344CB8AC3E}">
        <p14:creationId xmlns:p14="http://schemas.microsoft.com/office/powerpoint/2010/main" val="1084524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5F17-FB0F-4F18-A76F-47BAF56E7658}"/>
              </a:ext>
            </a:extLst>
          </p:cNvPr>
          <p:cNvSpPr>
            <a:spLocks noGrp="1"/>
          </p:cNvSpPr>
          <p:nvPr>
            <p:ph type="title"/>
          </p:nvPr>
        </p:nvSpPr>
        <p:spPr/>
        <p:txBody>
          <a:bodyPr/>
          <a:lstStyle/>
          <a:p>
            <a:r>
              <a:rPr lang="en-US"/>
              <a:t>Total Radiational Heating</a:t>
            </a:r>
          </a:p>
        </p:txBody>
      </p:sp>
      <p:sp>
        <p:nvSpPr>
          <p:cNvPr id="3" name="Content Placeholder 2">
            <a:extLst>
              <a:ext uri="{FF2B5EF4-FFF2-40B4-BE49-F238E27FC236}">
                <a16:creationId xmlns:a16="http://schemas.microsoft.com/office/drawing/2014/main" id="{48C1BE81-0245-4690-A670-A5077E22C5B0}"/>
              </a:ext>
            </a:extLst>
          </p:cNvPr>
          <p:cNvSpPr>
            <a:spLocks noGrp="1"/>
          </p:cNvSpPr>
          <p:nvPr>
            <p:ph idx="1"/>
          </p:nvPr>
        </p:nvSpPr>
        <p:spPr>
          <a:xfrm>
            <a:off x="457199" y="1600200"/>
            <a:ext cx="3709527" cy="5257800"/>
          </a:xfrm>
        </p:spPr>
        <p:txBody>
          <a:bodyPr>
            <a:normAutofit fontScale="92500" lnSpcReduction="20000"/>
          </a:bodyPr>
          <a:lstStyle/>
          <a:p>
            <a:pPr marL="0" indent="0">
              <a:buNone/>
            </a:pPr>
            <a:r>
              <a:rPr lang="en-US" sz="2000"/>
              <a:t>In this diagram, the entirety of the tropospheric air is shown to experience radiational cooling. However, radiational warming is evident in the stratosphere. We will break next break this down into longwave and shortwave (solar) contributions. Ultimately, we will find that longwave cooling dominates in the troposphere, and responsible for the general cooling of the troposphere in the total radiation budget (ignoring the bright bands of warming associated with latent heat). </a:t>
            </a:r>
            <a:br>
              <a:rPr lang="en-US" sz="2000"/>
            </a:br>
            <a:br>
              <a:rPr lang="en-US" sz="2000"/>
            </a:br>
            <a:r>
              <a:rPr lang="en-US" sz="2000"/>
              <a:t>Also, notice the enhanced region of radiational cooling in the upper troposphere/stratosphere in radiation, clearly leaving and imprint on total diabatic heating. </a:t>
            </a:r>
          </a:p>
        </p:txBody>
      </p:sp>
      <p:pic>
        <p:nvPicPr>
          <p:cNvPr id="4" name="Picture 3">
            <a:extLst>
              <a:ext uri="{FF2B5EF4-FFF2-40B4-BE49-F238E27FC236}">
                <a16:creationId xmlns:a16="http://schemas.microsoft.com/office/drawing/2014/main" id="{9D1E6B1E-2E65-4188-84EB-70B0510A1B6E}"/>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5" name="Picture 4">
            <a:extLst>
              <a:ext uri="{FF2B5EF4-FFF2-40B4-BE49-F238E27FC236}">
                <a16:creationId xmlns:a16="http://schemas.microsoft.com/office/drawing/2014/main" id="{56D6E6EF-FD0D-4ACD-965F-5BFFF5F51768}"/>
              </a:ext>
            </a:extLst>
          </p:cNvPr>
          <p:cNvPicPr>
            <a:picLocks noChangeAspect="1"/>
          </p:cNvPicPr>
          <p:nvPr/>
        </p:nvPicPr>
        <p:blipFill>
          <a:blip r:embed="rId3"/>
          <a:stretch>
            <a:fillRect/>
          </a:stretch>
        </p:blipFill>
        <p:spPr>
          <a:xfrm>
            <a:off x="4166727" y="1600200"/>
            <a:ext cx="4903838" cy="3657600"/>
          </a:xfrm>
          <a:prstGeom prst="rect">
            <a:avLst/>
          </a:prstGeom>
        </p:spPr>
      </p:pic>
    </p:spTree>
    <p:extLst>
      <p:ext uri="{BB962C8B-B14F-4D97-AF65-F5344CB8AC3E}">
        <p14:creationId xmlns:p14="http://schemas.microsoft.com/office/powerpoint/2010/main" val="1739297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lstStyle/>
          <a:p>
            <a:r>
              <a:rPr lang="en-US"/>
              <a:t>Longwave Radiational Heating</a:t>
            </a:r>
          </a:p>
        </p:txBody>
      </p:sp>
      <p:sp>
        <p:nvSpPr>
          <p:cNvPr id="3" name="Content Placeholder 2">
            <a:extLst>
              <a:ext uri="{FF2B5EF4-FFF2-40B4-BE49-F238E27FC236}">
                <a16:creationId xmlns:a16="http://schemas.microsoft.com/office/drawing/2014/main" id="{5EED5BA0-2424-441A-AAE3-8B0098E079F5}"/>
              </a:ext>
            </a:extLst>
          </p:cNvPr>
          <p:cNvSpPr>
            <a:spLocks noGrp="1"/>
          </p:cNvSpPr>
          <p:nvPr>
            <p:ph idx="1"/>
          </p:nvPr>
        </p:nvSpPr>
        <p:spPr>
          <a:xfrm>
            <a:off x="457200" y="1600200"/>
            <a:ext cx="3581400" cy="4525963"/>
          </a:xfrm>
        </p:spPr>
        <p:txBody>
          <a:bodyPr>
            <a:normAutofit/>
          </a:bodyPr>
          <a:lstStyle/>
          <a:p>
            <a:pPr marL="0" indent="0">
              <a:buNone/>
            </a:pPr>
            <a:r>
              <a:rPr lang="en-US" sz="2000"/>
              <a:t>As mentioned before, radiational heating is dominated by longwave outgoing radiation in the troposphere. Meanwhile, the stratosphere seems to have a net absorption of LW radiation, especially right over the tropics. </a:t>
            </a:r>
          </a:p>
        </p:txBody>
      </p:sp>
      <p:pic>
        <p:nvPicPr>
          <p:cNvPr id="5" name="Picture 4">
            <a:extLst>
              <a:ext uri="{FF2B5EF4-FFF2-40B4-BE49-F238E27FC236}">
                <a16:creationId xmlns:a16="http://schemas.microsoft.com/office/drawing/2014/main" id="{1D3F732E-39F5-43FB-B726-F3567386CF79}"/>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4" name="Picture 3">
            <a:extLst>
              <a:ext uri="{FF2B5EF4-FFF2-40B4-BE49-F238E27FC236}">
                <a16:creationId xmlns:a16="http://schemas.microsoft.com/office/drawing/2014/main" id="{B45427B3-4286-4E0E-AA3E-6DF40362376D}"/>
              </a:ext>
            </a:extLst>
          </p:cNvPr>
          <p:cNvPicPr>
            <a:picLocks noChangeAspect="1"/>
          </p:cNvPicPr>
          <p:nvPr/>
        </p:nvPicPr>
        <p:blipFill>
          <a:blip r:embed="rId3"/>
          <a:stretch>
            <a:fillRect/>
          </a:stretch>
        </p:blipFill>
        <p:spPr>
          <a:xfrm>
            <a:off x="4419600" y="1877802"/>
            <a:ext cx="4688633" cy="3495419"/>
          </a:xfrm>
          <a:prstGeom prst="rect">
            <a:avLst/>
          </a:prstGeom>
        </p:spPr>
      </p:pic>
    </p:spTree>
    <p:extLst>
      <p:ext uri="{BB962C8B-B14F-4D97-AF65-F5344CB8AC3E}">
        <p14:creationId xmlns:p14="http://schemas.microsoft.com/office/powerpoint/2010/main" val="3409091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lstStyle/>
          <a:p>
            <a:r>
              <a:rPr lang="en-US"/>
              <a:t>Solar Radiational Heating</a:t>
            </a:r>
          </a:p>
        </p:txBody>
      </p:sp>
      <p:sp>
        <p:nvSpPr>
          <p:cNvPr id="3" name="Content Placeholder 2">
            <a:extLst>
              <a:ext uri="{FF2B5EF4-FFF2-40B4-BE49-F238E27FC236}">
                <a16:creationId xmlns:a16="http://schemas.microsoft.com/office/drawing/2014/main" id="{5EED5BA0-2424-441A-AAE3-8B0098E079F5}"/>
              </a:ext>
            </a:extLst>
          </p:cNvPr>
          <p:cNvSpPr>
            <a:spLocks noGrp="1"/>
          </p:cNvSpPr>
          <p:nvPr>
            <p:ph idx="1"/>
          </p:nvPr>
        </p:nvSpPr>
        <p:spPr>
          <a:xfrm>
            <a:off x="457200" y="1600200"/>
            <a:ext cx="3657600" cy="4525963"/>
          </a:xfrm>
        </p:spPr>
        <p:txBody>
          <a:bodyPr>
            <a:normAutofit lnSpcReduction="10000"/>
          </a:bodyPr>
          <a:lstStyle/>
          <a:p>
            <a:pPr marL="0" indent="0">
              <a:buNone/>
            </a:pPr>
            <a:r>
              <a:rPr lang="en-US" sz="2000"/>
              <a:t>This slide is indicative of the time of year, with the Southern Hemisphere (right of image center) receiving overall more solar radiation than the Northern Hemisphere. Thus, we know this is likely late fall or winter for the Northern Hemisphere. While there’s a net heating in the atmosphere from solar radiation, it is generally lower in magnitude than longwave radiation, so the direct impact of this term is not as evident in the total diabatic heating term.  </a:t>
            </a:r>
          </a:p>
        </p:txBody>
      </p:sp>
      <p:pic>
        <p:nvPicPr>
          <p:cNvPr id="5" name="Picture 4">
            <a:extLst>
              <a:ext uri="{FF2B5EF4-FFF2-40B4-BE49-F238E27FC236}">
                <a16:creationId xmlns:a16="http://schemas.microsoft.com/office/drawing/2014/main" id="{FE53D9D5-BA1E-4964-AE4F-8C11110E6904}"/>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4" name="Picture 3">
            <a:extLst>
              <a:ext uri="{FF2B5EF4-FFF2-40B4-BE49-F238E27FC236}">
                <a16:creationId xmlns:a16="http://schemas.microsoft.com/office/drawing/2014/main" id="{3856B898-BD56-48AD-8617-59A1F1A838CC}"/>
              </a:ext>
            </a:extLst>
          </p:cNvPr>
          <p:cNvPicPr>
            <a:picLocks noChangeAspect="1"/>
          </p:cNvPicPr>
          <p:nvPr/>
        </p:nvPicPr>
        <p:blipFill>
          <a:blip r:embed="rId3"/>
          <a:stretch>
            <a:fillRect/>
          </a:stretch>
        </p:blipFill>
        <p:spPr>
          <a:xfrm>
            <a:off x="4166419" y="1600200"/>
            <a:ext cx="4748981" cy="3505200"/>
          </a:xfrm>
          <a:prstGeom prst="rect">
            <a:avLst/>
          </a:prstGeom>
        </p:spPr>
      </p:pic>
    </p:spTree>
    <p:extLst>
      <p:ext uri="{BB962C8B-B14F-4D97-AF65-F5344CB8AC3E}">
        <p14:creationId xmlns:p14="http://schemas.microsoft.com/office/powerpoint/2010/main" val="43517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273D-4A60-CF4E-9DED-DFE2A95EE42F}"/>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060D9BA6-DF7C-6847-8FB8-EB625EEED63B}"/>
              </a:ext>
            </a:extLst>
          </p:cNvPr>
          <p:cNvSpPr>
            <a:spLocks noGrp="1"/>
          </p:cNvSpPr>
          <p:nvPr>
            <p:ph idx="1"/>
          </p:nvPr>
        </p:nvSpPr>
        <p:spPr/>
        <p:txBody>
          <a:bodyPr>
            <a:normAutofit/>
          </a:bodyPr>
          <a:lstStyle/>
          <a:p>
            <a:r>
              <a:rPr lang="en-US"/>
              <a:t>Read this brief review of our journey from not-at-all-conserved </a:t>
            </a:r>
            <a:r>
              <a:rPr lang="en-US" i="1"/>
              <a:t>momentum</a:t>
            </a:r>
            <a:r>
              <a:rPr lang="en-US"/>
              <a:t>, to </a:t>
            </a:r>
            <a:r>
              <a:rPr lang="en-US" err="1"/>
              <a:t>sorta</a:t>
            </a:r>
            <a:r>
              <a:rPr lang="en-US"/>
              <a:t>-conserved </a:t>
            </a:r>
            <a:r>
              <a:rPr lang="en-US" i="1"/>
              <a:t>relative</a:t>
            </a:r>
            <a:r>
              <a:rPr lang="en-US"/>
              <a:t> </a:t>
            </a:r>
            <a:r>
              <a:rPr lang="en-US" i="1"/>
              <a:t>vorticity</a:t>
            </a:r>
            <a:r>
              <a:rPr lang="en-US"/>
              <a:t>, to more- conserved </a:t>
            </a:r>
            <a:r>
              <a:rPr lang="en-US" i="1"/>
              <a:t>absolute</a:t>
            </a:r>
            <a:r>
              <a:rPr lang="en-US"/>
              <a:t> vorticity, to most-conserved </a:t>
            </a:r>
            <a:r>
              <a:rPr lang="en-US" i="1"/>
              <a:t>potential</a:t>
            </a:r>
            <a:r>
              <a:rPr lang="en-US"/>
              <a:t> vorticity.  </a:t>
            </a:r>
          </a:p>
          <a:p>
            <a:pPr lvl="1"/>
            <a:r>
              <a:rPr lang="en-US">
                <a:hlinkClick r:id="rId2"/>
              </a:rPr>
              <a:t>https://www.notion.so/miamimapes/Horizontal-vorticity-and-PV-as-explanations-for-cyclones-anticyclones-2e6d2c075dba44699dc822ca5748e2e8</a:t>
            </a:r>
            <a:endParaRPr lang="en-US"/>
          </a:p>
          <a:p>
            <a:pPr marL="457200" lvl="1" indent="0">
              <a:buNone/>
            </a:pPr>
            <a:endParaRPr lang="en-US"/>
          </a:p>
        </p:txBody>
      </p:sp>
    </p:spTree>
    <p:extLst>
      <p:ext uri="{BB962C8B-B14F-4D97-AF65-F5344CB8AC3E}">
        <p14:creationId xmlns:p14="http://schemas.microsoft.com/office/powerpoint/2010/main" val="48768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lstStyle/>
          <a:p>
            <a:r>
              <a:rPr lang="en-US"/>
              <a:t>Turbulent Heating</a:t>
            </a:r>
          </a:p>
        </p:txBody>
      </p:sp>
      <p:sp>
        <p:nvSpPr>
          <p:cNvPr id="3" name="Content Placeholder 2">
            <a:extLst>
              <a:ext uri="{FF2B5EF4-FFF2-40B4-BE49-F238E27FC236}">
                <a16:creationId xmlns:a16="http://schemas.microsoft.com/office/drawing/2014/main" id="{5EED5BA0-2424-441A-AAE3-8B0098E079F5}"/>
              </a:ext>
            </a:extLst>
          </p:cNvPr>
          <p:cNvSpPr>
            <a:spLocks noGrp="1"/>
          </p:cNvSpPr>
          <p:nvPr>
            <p:ph idx="1"/>
          </p:nvPr>
        </p:nvSpPr>
        <p:spPr>
          <a:xfrm>
            <a:off x="457200" y="1600200"/>
            <a:ext cx="3581400" cy="4525963"/>
          </a:xfrm>
        </p:spPr>
        <p:txBody>
          <a:bodyPr>
            <a:normAutofit fontScale="62500" lnSpcReduction="20000"/>
          </a:bodyPr>
          <a:lstStyle/>
          <a:p>
            <a:pPr marL="0" indent="0">
              <a:buNone/>
            </a:pPr>
            <a:r>
              <a:rPr lang="en-US"/>
              <a:t>From this diagram we can see that turbulent heating is confined to the planetary boundary layer (PBL) in the lowest few hundred </a:t>
            </a:r>
            <a:r>
              <a:rPr lang="en-US" err="1"/>
              <a:t>hPa</a:t>
            </a:r>
            <a:r>
              <a:rPr lang="en-US"/>
              <a:t> of the atmosphere. This is induced by winds, and generally has the effect of heating in the lowest part of the atmosphere. We can see that turbulence is the dominant heating term in the lowest hundred </a:t>
            </a:r>
            <a:r>
              <a:rPr lang="en-US" err="1"/>
              <a:t>hPa</a:t>
            </a:r>
            <a:r>
              <a:rPr lang="en-US"/>
              <a:t> of the atmosphere, as this bright red heating band also appears in the </a:t>
            </a:r>
            <a:r>
              <a:rPr lang="en-US" err="1"/>
              <a:t>the</a:t>
            </a:r>
            <a:r>
              <a:rPr lang="en-US"/>
              <a:t> total heating diagram.</a:t>
            </a:r>
          </a:p>
        </p:txBody>
      </p:sp>
      <p:pic>
        <p:nvPicPr>
          <p:cNvPr id="5" name="Picture 4">
            <a:extLst>
              <a:ext uri="{FF2B5EF4-FFF2-40B4-BE49-F238E27FC236}">
                <a16:creationId xmlns:a16="http://schemas.microsoft.com/office/drawing/2014/main" id="{6B76B99F-54D8-4EFE-A0AF-1F0F1960CBFF}"/>
              </a:ext>
            </a:extLst>
          </p:cNvPr>
          <p:cNvPicPr>
            <a:picLocks noChangeAspect="1"/>
          </p:cNvPicPr>
          <p:nvPr/>
        </p:nvPicPr>
        <p:blipFill>
          <a:blip r:embed="rId2"/>
          <a:stretch>
            <a:fillRect/>
          </a:stretch>
        </p:blipFill>
        <p:spPr>
          <a:xfrm>
            <a:off x="7236124" y="5555618"/>
            <a:ext cx="1907876" cy="1302382"/>
          </a:xfrm>
          <a:prstGeom prst="rect">
            <a:avLst/>
          </a:prstGeom>
        </p:spPr>
      </p:pic>
      <p:pic>
        <p:nvPicPr>
          <p:cNvPr id="4" name="Picture 3">
            <a:extLst>
              <a:ext uri="{FF2B5EF4-FFF2-40B4-BE49-F238E27FC236}">
                <a16:creationId xmlns:a16="http://schemas.microsoft.com/office/drawing/2014/main" id="{FF47D4B5-5167-4099-BFAE-EDBE63316E47}"/>
              </a:ext>
            </a:extLst>
          </p:cNvPr>
          <p:cNvPicPr>
            <a:picLocks noChangeAspect="1"/>
          </p:cNvPicPr>
          <p:nvPr/>
        </p:nvPicPr>
        <p:blipFill>
          <a:blip r:embed="rId3"/>
          <a:stretch>
            <a:fillRect/>
          </a:stretch>
        </p:blipFill>
        <p:spPr>
          <a:xfrm>
            <a:off x="4121283" y="1532119"/>
            <a:ext cx="4841742" cy="3649481"/>
          </a:xfrm>
          <a:prstGeom prst="rect">
            <a:avLst/>
          </a:prstGeom>
        </p:spPr>
      </p:pic>
    </p:spTree>
    <p:extLst>
      <p:ext uri="{BB962C8B-B14F-4D97-AF65-F5344CB8AC3E}">
        <p14:creationId xmlns:p14="http://schemas.microsoft.com/office/powerpoint/2010/main" val="335366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B801D-2D15-FF4D-A6A5-B34D0101C9FB}"/>
              </a:ext>
            </a:extLst>
          </p:cNvPr>
          <p:cNvSpPr>
            <a:spLocks noGrp="1"/>
          </p:cNvSpPr>
          <p:nvPr>
            <p:ph type="title"/>
          </p:nvPr>
        </p:nvSpPr>
        <p:spPr/>
        <p:txBody>
          <a:bodyPr/>
          <a:lstStyle/>
          <a:p>
            <a:r>
              <a:rPr lang="en-US">
                <a:solidFill>
                  <a:srgbClr val="FF0000"/>
                </a:solidFill>
              </a:rPr>
              <a:t>Assignment part 1: global view </a:t>
            </a:r>
            <a:endParaRPr lang="en-US"/>
          </a:p>
        </p:txBody>
      </p:sp>
      <p:sp>
        <p:nvSpPr>
          <p:cNvPr id="3" name="Content Placeholder 2">
            <a:extLst>
              <a:ext uri="{FF2B5EF4-FFF2-40B4-BE49-F238E27FC236}">
                <a16:creationId xmlns:a16="http://schemas.microsoft.com/office/drawing/2014/main" id="{8150F964-6D0B-2049-928A-EE889D5DFC60}"/>
              </a:ext>
            </a:extLst>
          </p:cNvPr>
          <p:cNvSpPr>
            <a:spLocks noGrp="1"/>
          </p:cNvSpPr>
          <p:nvPr>
            <p:ph idx="1"/>
          </p:nvPr>
        </p:nvSpPr>
        <p:spPr/>
        <p:txBody>
          <a:bodyPr>
            <a:normAutofit/>
          </a:bodyPr>
          <a:lstStyle/>
          <a:p>
            <a:r>
              <a:rPr lang="en-US"/>
              <a:t>Radiation and clouds: </a:t>
            </a:r>
          </a:p>
          <a:p>
            <a:pPr lvl="1"/>
            <a:r>
              <a:rPr lang="en-US"/>
              <a:t>Toggle the cloud fraction display with the radiative heating rate displays. Can you see any features that clearly indicate how clouds affect radiation? </a:t>
            </a:r>
          </a:p>
          <a:p>
            <a:pPr lvl="2"/>
            <a:r>
              <a:rPr lang="en-US"/>
              <a:t>clouds scatter solar photons, which are absorbed by vapor, especially at low levels. </a:t>
            </a:r>
          </a:p>
          <a:p>
            <a:pPr lvl="2"/>
            <a:r>
              <a:rPr lang="en-US"/>
              <a:t>clouds cool by emitting longwave from their tops</a:t>
            </a:r>
          </a:p>
          <a:p>
            <a:pPr lvl="2"/>
            <a:r>
              <a:rPr lang="en-US"/>
              <a:t>clouds absorb upwelling longwave from the surface at their bases (hard to see in the zonal mean, clearer in individual cross sections in Part 2)</a:t>
            </a:r>
          </a:p>
        </p:txBody>
      </p:sp>
    </p:spTree>
    <p:extLst>
      <p:ext uri="{BB962C8B-B14F-4D97-AF65-F5344CB8AC3E}">
        <p14:creationId xmlns:p14="http://schemas.microsoft.com/office/powerpoint/2010/main" val="4080719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AD5A-636D-4FB1-BC99-4F271ED7C099}"/>
              </a:ext>
            </a:extLst>
          </p:cNvPr>
          <p:cNvSpPr>
            <a:spLocks noGrp="1"/>
          </p:cNvSpPr>
          <p:nvPr>
            <p:ph type="title"/>
          </p:nvPr>
        </p:nvSpPr>
        <p:spPr/>
        <p:txBody>
          <a:bodyPr/>
          <a:lstStyle/>
          <a:p>
            <a:r>
              <a:rPr lang="en-US"/>
              <a:t>Radiation and Clouds</a:t>
            </a:r>
          </a:p>
        </p:txBody>
      </p:sp>
      <p:pic>
        <p:nvPicPr>
          <p:cNvPr id="4" name="Picture 3">
            <a:extLst>
              <a:ext uri="{FF2B5EF4-FFF2-40B4-BE49-F238E27FC236}">
                <a16:creationId xmlns:a16="http://schemas.microsoft.com/office/drawing/2014/main" id="{0F687D3C-A66E-4C02-9E74-B1904CD73EB8}"/>
              </a:ext>
            </a:extLst>
          </p:cNvPr>
          <p:cNvPicPr>
            <a:picLocks noChangeAspect="1"/>
          </p:cNvPicPr>
          <p:nvPr/>
        </p:nvPicPr>
        <p:blipFill>
          <a:blip r:embed="rId2"/>
          <a:stretch>
            <a:fillRect/>
          </a:stretch>
        </p:blipFill>
        <p:spPr>
          <a:xfrm>
            <a:off x="2819400" y="1417638"/>
            <a:ext cx="3700462" cy="2804561"/>
          </a:xfrm>
          <a:prstGeom prst="rect">
            <a:avLst/>
          </a:prstGeom>
        </p:spPr>
      </p:pic>
      <p:pic>
        <p:nvPicPr>
          <p:cNvPr id="5" name="Picture 4">
            <a:extLst>
              <a:ext uri="{FF2B5EF4-FFF2-40B4-BE49-F238E27FC236}">
                <a16:creationId xmlns:a16="http://schemas.microsoft.com/office/drawing/2014/main" id="{1EAE8768-2DCD-45F8-A2FC-924C95FC85AA}"/>
              </a:ext>
            </a:extLst>
          </p:cNvPr>
          <p:cNvPicPr>
            <a:picLocks noChangeAspect="1"/>
          </p:cNvPicPr>
          <p:nvPr/>
        </p:nvPicPr>
        <p:blipFill>
          <a:blip r:embed="rId3"/>
          <a:stretch>
            <a:fillRect/>
          </a:stretch>
        </p:blipFill>
        <p:spPr>
          <a:xfrm>
            <a:off x="533400" y="4247081"/>
            <a:ext cx="3429000" cy="2530928"/>
          </a:xfrm>
          <a:prstGeom prst="rect">
            <a:avLst/>
          </a:prstGeom>
        </p:spPr>
      </p:pic>
      <p:pic>
        <p:nvPicPr>
          <p:cNvPr id="6" name="Picture 5">
            <a:extLst>
              <a:ext uri="{FF2B5EF4-FFF2-40B4-BE49-F238E27FC236}">
                <a16:creationId xmlns:a16="http://schemas.microsoft.com/office/drawing/2014/main" id="{01BF4100-CB6C-47D3-ACB7-F2117FAECA87}"/>
              </a:ext>
            </a:extLst>
          </p:cNvPr>
          <p:cNvPicPr>
            <a:picLocks noChangeAspect="1"/>
          </p:cNvPicPr>
          <p:nvPr/>
        </p:nvPicPr>
        <p:blipFill>
          <a:blip r:embed="rId4"/>
          <a:stretch>
            <a:fillRect/>
          </a:stretch>
        </p:blipFill>
        <p:spPr>
          <a:xfrm>
            <a:off x="5105400" y="4327073"/>
            <a:ext cx="3394896" cy="2530927"/>
          </a:xfrm>
          <a:prstGeom prst="rect">
            <a:avLst/>
          </a:prstGeom>
        </p:spPr>
      </p:pic>
      <p:sp>
        <p:nvSpPr>
          <p:cNvPr id="7" name="TextBox 6">
            <a:extLst>
              <a:ext uri="{FF2B5EF4-FFF2-40B4-BE49-F238E27FC236}">
                <a16:creationId xmlns:a16="http://schemas.microsoft.com/office/drawing/2014/main" id="{D406FB8F-75BB-4C5D-B160-38886551DC71}"/>
              </a:ext>
            </a:extLst>
          </p:cNvPr>
          <p:cNvSpPr txBox="1"/>
          <p:nvPr/>
        </p:nvSpPr>
        <p:spPr>
          <a:xfrm>
            <a:off x="6760862" y="3092544"/>
            <a:ext cx="2252662" cy="1077218"/>
          </a:xfrm>
          <a:prstGeom prst="rect">
            <a:avLst/>
          </a:prstGeom>
          <a:noFill/>
        </p:spPr>
        <p:txBody>
          <a:bodyPr wrap="square" rtlCol="0">
            <a:spAutoFit/>
          </a:bodyPr>
          <a:lstStyle/>
          <a:p>
            <a:r>
              <a:rPr lang="en-US" sz="1600"/>
              <a:t>Clouds associated with more longwave cooling, especially at/right above their level</a:t>
            </a:r>
          </a:p>
        </p:txBody>
      </p:sp>
      <p:cxnSp>
        <p:nvCxnSpPr>
          <p:cNvPr id="8" name="Straight Arrow Connector 7">
            <a:extLst>
              <a:ext uri="{FF2B5EF4-FFF2-40B4-BE49-F238E27FC236}">
                <a16:creationId xmlns:a16="http://schemas.microsoft.com/office/drawing/2014/main" id="{93EE84FC-1DA1-485D-9B90-756DAE3AF45A}"/>
              </a:ext>
            </a:extLst>
          </p:cNvPr>
          <p:cNvCxnSpPr>
            <a:cxnSpLocks/>
          </p:cNvCxnSpPr>
          <p:nvPr/>
        </p:nvCxnSpPr>
        <p:spPr>
          <a:xfrm flipH="1">
            <a:off x="6301328" y="4222199"/>
            <a:ext cx="1242474" cy="95940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8798C912-B381-4453-85EA-6C80C3523520}"/>
              </a:ext>
            </a:extLst>
          </p:cNvPr>
          <p:cNvSpPr/>
          <p:nvPr/>
        </p:nvSpPr>
        <p:spPr>
          <a:xfrm>
            <a:off x="5310728" y="4944836"/>
            <a:ext cx="990600" cy="1295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05F8B3-71FD-4F22-8E14-7FB5962D6730}"/>
              </a:ext>
            </a:extLst>
          </p:cNvPr>
          <p:cNvSpPr/>
          <p:nvPr/>
        </p:nvSpPr>
        <p:spPr>
          <a:xfrm>
            <a:off x="3020840" y="2133600"/>
            <a:ext cx="990600" cy="12954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57948F8-7964-4CFC-B6E7-0C9C9B904505}"/>
              </a:ext>
            </a:extLst>
          </p:cNvPr>
          <p:cNvCxnSpPr>
            <a:cxnSpLocks/>
          </p:cNvCxnSpPr>
          <p:nvPr/>
        </p:nvCxnSpPr>
        <p:spPr>
          <a:xfrm flipH="1" flipV="1">
            <a:off x="4252440" y="2971800"/>
            <a:ext cx="2267422" cy="2123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05ADE4B3-CC11-4008-8349-F629F785E711}"/>
              </a:ext>
            </a:extLst>
          </p:cNvPr>
          <p:cNvSpPr/>
          <p:nvPr/>
        </p:nvSpPr>
        <p:spPr>
          <a:xfrm>
            <a:off x="625042" y="6400800"/>
            <a:ext cx="2281389" cy="3048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60841AD-9F48-45B4-B1C3-4D854B947FDB}"/>
              </a:ext>
            </a:extLst>
          </p:cNvPr>
          <p:cNvSpPr/>
          <p:nvPr/>
        </p:nvSpPr>
        <p:spPr>
          <a:xfrm>
            <a:off x="2578400" y="3808120"/>
            <a:ext cx="2281389" cy="30480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9EE14B0-D228-4039-ACAA-0E43976003A6}"/>
              </a:ext>
            </a:extLst>
          </p:cNvPr>
          <p:cNvSpPr txBox="1"/>
          <p:nvPr/>
        </p:nvSpPr>
        <p:spPr>
          <a:xfrm>
            <a:off x="130476" y="2883302"/>
            <a:ext cx="2252662" cy="1077218"/>
          </a:xfrm>
          <a:prstGeom prst="rect">
            <a:avLst/>
          </a:prstGeom>
          <a:noFill/>
        </p:spPr>
        <p:txBody>
          <a:bodyPr wrap="square" rtlCol="0">
            <a:spAutoFit/>
          </a:bodyPr>
          <a:lstStyle/>
          <a:p>
            <a:r>
              <a:rPr lang="en-US" sz="1600"/>
              <a:t>Clouds scatter solar photons and enhance shortwave absorption of air at low levels</a:t>
            </a:r>
          </a:p>
        </p:txBody>
      </p:sp>
      <p:cxnSp>
        <p:nvCxnSpPr>
          <p:cNvPr id="24" name="Straight Arrow Connector 23">
            <a:extLst>
              <a:ext uri="{FF2B5EF4-FFF2-40B4-BE49-F238E27FC236}">
                <a16:creationId xmlns:a16="http://schemas.microsoft.com/office/drawing/2014/main" id="{543F7B59-4DB9-4A0F-A27F-DA3A06847D91}"/>
              </a:ext>
            </a:extLst>
          </p:cNvPr>
          <p:cNvCxnSpPr>
            <a:cxnSpLocks/>
          </p:cNvCxnSpPr>
          <p:nvPr/>
        </p:nvCxnSpPr>
        <p:spPr>
          <a:xfrm>
            <a:off x="2129596" y="3673959"/>
            <a:ext cx="448804" cy="1341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BBE79ABD-49A7-4D05-A3EA-466A5F758153}"/>
              </a:ext>
            </a:extLst>
          </p:cNvPr>
          <p:cNvCxnSpPr>
            <a:cxnSpLocks/>
          </p:cNvCxnSpPr>
          <p:nvPr/>
        </p:nvCxnSpPr>
        <p:spPr>
          <a:xfrm flipH="1">
            <a:off x="1256807" y="3851241"/>
            <a:ext cx="284527" cy="24771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5003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70AF-4250-514D-AE16-0AEE828D41E3}"/>
              </a:ext>
            </a:extLst>
          </p:cNvPr>
          <p:cNvSpPr>
            <a:spLocks noGrp="1"/>
          </p:cNvSpPr>
          <p:nvPr>
            <p:ph type="title"/>
          </p:nvPr>
        </p:nvSpPr>
        <p:spPr/>
        <p:txBody>
          <a:bodyPr/>
          <a:lstStyle/>
          <a:p>
            <a:r>
              <a:rPr lang="en-US">
                <a:solidFill>
                  <a:srgbClr val="FF0000"/>
                </a:solidFill>
              </a:rPr>
              <a:t>Assignment part 1: global view </a:t>
            </a:r>
            <a:endParaRPr lang="en-US"/>
          </a:p>
        </p:txBody>
      </p:sp>
      <p:sp>
        <p:nvSpPr>
          <p:cNvPr id="3" name="Content Placeholder 2">
            <a:extLst>
              <a:ext uri="{FF2B5EF4-FFF2-40B4-BE49-F238E27FC236}">
                <a16:creationId xmlns:a16="http://schemas.microsoft.com/office/drawing/2014/main" id="{688D766A-D84B-7542-8C70-D0CA718A48E0}"/>
              </a:ext>
            </a:extLst>
          </p:cNvPr>
          <p:cNvSpPr>
            <a:spLocks noGrp="1"/>
          </p:cNvSpPr>
          <p:nvPr>
            <p:ph idx="1"/>
          </p:nvPr>
        </p:nvSpPr>
        <p:spPr/>
        <p:txBody>
          <a:bodyPr>
            <a:normAutofit fontScale="85000" lnSpcReduction="10000"/>
          </a:bodyPr>
          <a:lstStyle/>
          <a:p>
            <a:r>
              <a:rPr lang="en-US"/>
              <a:t>From your total diabatic heating, </a:t>
            </a:r>
            <a:r>
              <a:rPr lang="en-US">
                <a:solidFill>
                  <a:srgbClr val="FF0000"/>
                </a:solidFill>
              </a:rPr>
              <a:t>indicate areas  where PV tendency is positive and negative</a:t>
            </a:r>
            <a:r>
              <a:rPr lang="en-US"/>
              <a:t>. Also label these areas as </a:t>
            </a:r>
            <a:r>
              <a:rPr lang="en-US">
                <a:solidFill>
                  <a:srgbClr val="FF0000"/>
                </a:solidFill>
              </a:rPr>
              <a:t>cyclonic or anticyclonic</a:t>
            </a:r>
            <a:r>
              <a:rPr lang="en-US"/>
              <a:t> tendencies.</a:t>
            </a:r>
          </a:p>
          <a:p>
            <a:r>
              <a:rPr lang="en-US"/>
              <a:t>Does the zonal mean PV transect resemble areas where your PV </a:t>
            </a:r>
            <a:r>
              <a:rPr lang="en-US" i="1"/>
              <a:t>tendency</a:t>
            </a:r>
            <a:r>
              <a:rPr lang="en-US"/>
              <a:t> is strong? It’s not so simple: PV has a long lifetime in the stratosphere, so a large source is not required to explain a large value. </a:t>
            </a:r>
          </a:p>
          <a:p>
            <a:r>
              <a:rPr lang="en-US"/>
              <a:t>How does this zonal-mean PV show the imprint of both its vorticity factor and its static stability factor? </a:t>
            </a:r>
            <a:r>
              <a:rPr lang="en-US">
                <a:solidFill>
                  <a:srgbClr val="FF0000"/>
                </a:solidFill>
              </a:rPr>
              <a:t>Label an image to explain your answer.</a:t>
            </a:r>
            <a:r>
              <a:rPr lang="en-US"/>
              <a:t>  </a:t>
            </a:r>
            <a:endParaRPr lang="en-US">
              <a:solidFill>
                <a:srgbClr val="FF0000"/>
              </a:solidFill>
            </a:endParaRPr>
          </a:p>
        </p:txBody>
      </p:sp>
    </p:spTree>
    <p:extLst>
      <p:ext uri="{BB962C8B-B14F-4D97-AF65-F5344CB8AC3E}">
        <p14:creationId xmlns:p14="http://schemas.microsoft.com/office/powerpoint/2010/main" val="48997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F369-858E-4ED7-BDCD-F1AEEB6FE07D}"/>
              </a:ext>
            </a:extLst>
          </p:cNvPr>
          <p:cNvSpPr>
            <a:spLocks noGrp="1"/>
          </p:cNvSpPr>
          <p:nvPr>
            <p:ph type="title"/>
          </p:nvPr>
        </p:nvSpPr>
        <p:spPr/>
        <p:txBody>
          <a:bodyPr/>
          <a:lstStyle/>
          <a:p>
            <a:r>
              <a:rPr lang="en-US"/>
              <a:t>Total Diabatic Heating and PV</a:t>
            </a:r>
          </a:p>
        </p:txBody>
      </p:sp>
      <p:pic>
        <p:nvPicPr>
          <p:cNvPr id="4" name="Picture 3">
            <a:extLst>
              <a:ext uri="{FF2B5EF4-FFF2-40B4-BE49-F238E27FC236}">
                <a16:creationId xmlns:a16="http://schemas.microsoft.com/office/drawing/2014/main" id="{976D494E-B7E6-45C6-9B74-CC505B6E8F76}"/>
              </a:ext>
            </a:extLst>
          </p:cNvPr>
          <p:cNvPicPr>
            <a:picLocks noChangeAspect="1"/>
          </p:cNvPicPr>
          <p:nvPr/>
        </p:nvPicPr>
        <p:blipFill>
          <a:blip r:embed="rId2"/>
          <a:stretch>
            <a:fillRect/>
          </a:stretch>
        </p:blipFill>
        <p:spPr>
          <a:xfrm>
            <a:off x="1676400" y="2170671"/>
            <a:ext cx="6362700" cy="4343399"/>
          </a:xfrm>
          <a:prstGeom prst="rect">
            <a:avLst/>
          </a:prstGeom>
        </p:spPr>
      </p:pic>
      <p:sp>
        <p:nvSpPr>
          <p:cNvPr id="5" name="TextBox 4">
            <a:extLst>
              <a:ext uri="{FF2B5EF4-FFF2-40B4-BE49-F238E27FC236}">
                <a16:creationId xmlns:a16="http://schemas.microsoft.com/office/drawing/2014/main" id="{EB5A877C-3DAA-4490-89B9-365C08C44615}"/>
              </a:ext>
            </a:extLst>
          </p:cNvPr>
          <p:cNvSpPr txBox="1"/>
          <p:nvPr/>
        </p:nvSpPr>
        <p:spPr>
          <a:xfrm>
            <a:off x="1096852" y="6522880"/>
            <a:ext cx="1371599" cy="369332"/>
          </a:xfrm>
          <a:prstGeom prst="rect">
            <a:avLst/>
          </a:prstGeom>
          <a:noFill/>
        </p:spPr>
        <p:txBody>
          <a:bodyPr wrap="square" rtlCol="0">
            <a:spAutoFit/>
          </a:bodyPr>
          <a:lstStyle/>
          <a:p>
            <a:r>
              <a:rPr lang="en-US"/>
              <a:t>South Pole</a:t>
            </a:r>
          </a:p>
        </p:txBody>
      </p:sp>
      <p:sp>
        <p:nvSpPr>
          <p:cNvPr id="6" name="TextBox 5">
            <a:extLst>
              <a:ext uri="{FF2B5EF4-FFF2-40B4-BE49-F238E27FC236}">
                <a16:creationId xmlns:a16="http://schemas.microsoft.com/office/drawing/2014/main" id="{F9C1B79C-F753-4FC5-95C8-234784EF3923}"/>
              </a:ext>
            </a:extLst>
          </p:cNvPr>
          <p:cNvSpPr txBox="1"/>
          <p:nvPr/>
        </p:nvSpPr>
        <p:spPr>
          <a:xfrm>
            <a:off x="6624278" y="6510794"/>
            <a:ext cx="1371599" cy="369332"/>
          </a:xfrm>
          <a:prstGeom prst="rect">
            <a:avLst/>
          </a:prstGeom>
          <a:noFill/>
        </p:spPr>
        <p:txBody>
          <a:bodyPr wrap="square" rtlCol="0">
            <a:spAutoFit/>
          </a:bodyPr>
          <a:lstStyle/>
          <a:p>
            <a:r>
              <a:rPr lang="en-US"/>
              <a:t>North Pole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B4739853-0E24-4A84-96E2-A577F470D9D4}"/>
                  </a:ext>
                </a:extLst>
              </p:cNvPr>
              <p:cNvSpPr>
                <a:spLocks noGrp="1"/>
              </p:cNvSpPr>
              <p:nvPr>
                <p:ph idx="1"/>
              </p:nvPr>
            </p:nvSpPr>
            <p:spPr>
              <a:xfrm>
                <a:off x="457200" y="1417638"/>
                <a:ext cx="7581900" cy="561661"/>
              </a:xfrm>
            </p:spPr>
            <p:txBody>
              <a:bodyPr>
                <a:normAutofit fontScale="40000" lnSpcReduction="20000"/>
              </a:bodyPr>
              <a:lstStyle/>
              <a:p>
                <a:pPr marL="0" indent="0">
                  <a:buNone/>
                </a:pPr>
                <a:r>
                  <a:rPr lang="en-US"/>
                  <a:t>Because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d>
                      <m:dPr>
                        <m:ctrlPr>
                          <a:rPr lang="en-US" i="1">
                            <a:latin typeface="Cambria Math" panose="02040503050406030204" pitchFamily="18" charset="0"/>
                          </a:rPr>
                        </m:ctrlPr>
                      </m:dPr>
                      <m:e>
                        <m:r>
                          <a:rPr lang="en-US" i="1">
                            <a:latin typeface="Cambria Math" panose="02040503050406030204" pitchFamily="18" charset="0"/>
                          </a:rPr>
                          <m:t>𝑃𝑉</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𝑔𝑓</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𝑝</m:t>
                        </m:r>
                      </m:den>
                    </m:f>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𝑇</m:t>
                            </m:r>
                          </m:e>
                        </m:acc>
                      </m:e>
                      <m:sub>
                        <m:r>
                          <a:rPr lang="en-US" i="1">
                            <a:latin typeface="Cambria Math" panose="02040503050406030204" pitchFamily="18" charset="0"/>
                          </a:rPr>
                          <m:t>𝑑𝑖𝑎𝑏𝑎𝑡𝑖𝑐</m:t>
                        </m:r>
                      </m:sub>
                    </m:sSub>
                  </m:oMath>
                </a14:m>
                <a:r>
                  <a:rPr lang="en-US"/>
                  <a:t>, we expect PV to </a:t>
                </a:r>
                <a:r>
                  <a:rPr lang="en-US" u="sng"/>
                  <a:t>increase</a:t>
                </a:r>
                <a:r>
                  <a:rPr lang="en-US"/>
                  <a:t> in regions with </a:t>
                </a:r>
                <a:r>
                  <a:rPr lang="en-US" u="sng"/>
                  <a:t>increasing diabatic heating </a:t>
                </a:r>
                <a:r>
                  <a:rPr lang="en-US"/>
                  <a:t>with height, and to </a:t>
                </a:r>
                <a:r>
                  <a:rPr lang="en-US" u="sng"/>
                  <a:t>decrease</a:t>
                </a:r>
                <a:r>
                  <a:rPr lang="en-US"/>
                  <a:t> in regions with </a:t>
                </a:r>
                <a:r>
                  <a:rPr lang="en-US" u="sng"/>
                  <a:t>decreasing diabatic heating </a:t>
                </a:r>
                <a:r>
                  <a:rPr lang="en-US"/>
                  <a:t>with height.  </a:t>
                </a:r>
              </a:p>
            </p:txBody>
          </p:sp>
        </mc:Choice>
        <mc:Fallback xmlns="">
          <p:sp>
            <p:nvSpPr>
              <p:cNvPr id="7" name="Content Placeholder 2">
                <a:extLst>
                  <a:ext uri="{FF2B5EF4-FFF2-40B4-BE49-F238E27FC236}">
                    <a16:creationId xmlns:a16="http://schemas.microsoft.com/office/drawing/2014/main" id="{B4739853-0E24-4A84-96E2-A577F470D9D4}"/>
                  </a:ext>
                </a:extLst>
              </p:cNvPr>
              <p:cNvSpPr>
                <a:spLocks noGrp="1" noRot="1" noChangeAspect="1" noMove="1" noResize="1" noEditPoints="1" noAdjustHandles="1" noChangeArrowheads="1" noChangeShapeType="1" noTextEdit="1"/>
              </p:cNvSpPr>
              <p:nvPr>
                <p:ph idx="1"/>
              </p:nvPr>
            </p:nvSpPr>
            <p:spPr>
              <a:xfrm>
                <a:off x="457200" y="1417638"/>
                <a:ext cx="7581900" cy="561661"/>
              </a:xfrm>
              <a:blipFill>
                <a:blip r:embed="rId3"/>
                <a:stretch>
                  <a:fillRect l="-80" t="-1087" r="-482"/>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82A7B941-6289-467A-AD51-6DD81B4C84AC}"/>
              </a:ext>
            </a:extLst>
          </p:cNvPr>
          <p:cNvSpPr/>
          <p:nvPr/>
        </p:nvSpPr>
        <p:spPr>
          <a:xfrm>
            <a:off x="1690901" y="2909594"/>
            <a:ext cx="1976030" cy="912014"/>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a:solidFill>
                  <a:prstClr val="white"/>
                </a:solidFill>
              </a:rPr>
              <a:t>d/dt(PV) &gt; 0</a:t>
            </a:r>
          </a:p>
        </p:txBody>
      </p:sp>
      <p:sp>
        <p:nvSpPr>
          <p:cNvPr id="10" name="Oval 9">
            <a:extLst>
              <a:ext uri="{FF2B5EF4-FFF2-40B4-BE49-F238E27FC236}">
                <a16:creationId xmlns:a16="http://schemas.microsoft.com/office/drawing/2014/main" id="{45030957-D6E0-4019-9B0E-1F4CD302A22D}"/>
              </a:ext>
            </a:extLst>
          </p:cNvPr>
          <p:cNvSpPr/>
          <p:nvPr/>
        </p:nvSpPr>
        <p:spPr>
          <a:xfrm>
            <a:off x="2281099" y="5035392"/>
            <a:ext cx="1754871" cy="532454"/>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a:solidFill>
                  <a:prstClr val="white"/>
                </a:solidFill>
              </a:rPr>
              <a:t>d/dt(PV) &gt; 0</a:t>
            </a:r>
          </a:p>
        </p:txBody>
      </p:sp>
      <p:sp>
        <p:nvSpPr>
          <p:cNvPr id="11" name="Oval 10">
            <a:extLst>
              <a:ext uri="{FF2B5EF4-FFF2-40B4-BE49-F238E27FC236}">
                <a16:creationId xmlns:a16="http://schemas.microsoft.com/office/drawing/2014/main" id="{9C9EF731-B69A-4892-AC82-34C535188986}"/>
              </a:ext>
            </a:extLst>
          </p:cNvPr>
          <p:cNvSpPr/>
          <p:nvPr/>
        </p:nvSpPr>
        <p:spPr>
          <a:xfrm>
            <a:off x="5038145" y="5179817"/>
            <a:ext cx="1754871" cy="532454"/>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a:solidFill>
                  <a:prstClr val="white"/>
                </a:solidFill>
              </a:rPr>
              <a:t>d/dt(PV) &gt; 0</a:t>
            </a:r>
          </a:p>
        </p:txBody>
      </p:sp>
      <p:sp>
        <p:nvSpPr>
          <p:cNvPr id="12" name="Oval 11">
            <a:extLst>
              <a:ext uri="{FF2B5EF4-FFF2-40B4-BE49-F238E27FC236}">
                <a16:creationId xmlns:a16="http://schemas.microsoft.com/office/drawing/2014/main" id="{93CAEE0B-296A-4830-80CD-F49FE82AF1C2}"/>
              </a:ext>
            </a:extLst>
          </p:cNvPr>
          <p:cNvSpPr/>
          <p:nvPr/>
        </p:nvSpPr>
        <p:spPr>
          <a:xfrm>
            <a:off x="3429000" y="2503939"/>
            <a:ext cx="1975918" cy="532455"/>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a:solidFill>
                  <a:prstClr val="white"/>
                </a:solidFill>
              </a:rPr>
              <a:t>d/dt(PV) &gt; 0</a:t>
            </a:r>
          </a:p>
        </p:txBody>
      </p:sp>
      <p:sp>
        <p:nvSpPr>
          <p:cNvPr id="13" name="Oval 12">
            <a:extLst>
              <a:ext uri="{FF2B5EF4-FFF2-40B4-BE49-F238E27FC236}">
                <a16:creationId xmlns:a16="http://schemas.microsoft.com/office/drawing/2014/main" id="{FDF5D700-B412-4BCC-B1BE-CF9EAB076C33}"/>
              </a:ext>
            </a:extLst>
          </p:cNvPr>
          <p:cNvSpPr/>
          <p:nvPr/>
        </p:nvSpPr>
        <p:spPr>
          <a:xfrm>
            <a:off x="3462676" y="3558151"/>
            <a:ext cx="1975918" cy="666230"/>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a:ea typeface="+mn-ea"/>
                <a:cs typeface="+mn-cs"/>
              </a:rPr>
              <a:t>d/dt(PV) &lt; 0</a:t>
            </a:r>
          </a:p>
        </p:txBody>
      </p:sp>
      <p:sp>
        <p:nvSpPr>
          <p:cNvPr id="14" name="Oval 13">
            <a:extLst>
              <a:ext uri="{FF2B5EF4-FFF2-40B4-BE49-F238E27FC236}">
                <a16:creationId xmlns:a16="http://schemas.microsoft.com/office/drawing/2014/main" id="{5C027892-4C28-4458-BB32-0BD173DE0EDD}"/>
              </a:ext>
            </a:extLst>
          </p:cNvPr>
          <p:cNvSpPr/>
          <p:nvPr/>
        </p:nvSpPr>
        <p:spPr>
          <a:xfrm>
            <a:off x="2354094" y="5685052"/>
            <a:ext cx="1754872" cy="532454"/>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a:ea typeface="+mn-ea"/>
                <a:cs typeface="+mn-cs"/>
              </a:rPr>
              <a:t>d/dt(PV) &lt; 0</a:t>
            </a:r>
          </a:p>
        </p:txBody>
      </p:sp>
      <p:sp>
        <p:nvSpPr>
          <p:cNvPr id="15" name="Oval 14">
            <a:extLst>
              <a:ext uri="{FF2B5EF4-FFF2-40B4-BE49-F238E27FC236}">
                <a16:creationId xmlns:a16="http://schemas.microsoft.com/office/drawing/2014/main" id="{B47C5B5F-E201-4324-944C-35C23E146548}"/>
              </a:ext>
            </a:extLst>
          </p:cNvPr>
          <p:cNvSpPr/>
          <p:nvPr/>
        </p:nvSpPr>
        <p:spPr>
          <a:xfrm>
            <a:off x="5038145" y="5685052"/>
            <a:ext cx="1754871" cy="532454"/>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a:ea typeface="+mn-ea"/>
                <a:cs typeface="+mn-cs"/>
              </a:rPr>
              <a:t>d/dt(PV) &lt; 0</a:t>
            </a:r>
          </a:p>
        </p:txBody>
      </p:sp>
      <p:sp>
        <p:nvSpPr>
          <p:cNvPr id="16" name="Oval 15">
            <a:extLst>
              <a:ext uri="{FF2B5EF4-FFF2-40B4-BE49-F238E27FC236}">
                <a16:creationId xmlns:a16="http://schemas.microsoft.com/office/drawing/2014/main" id="{68449A1D-4453-4179-9761-4B6AFE09AA3F}"/>
              </a:ext>
            </a:extLst>
          </p:cNvPr>
          <p:cNvSpPr/>
          <p:nvPr/>
        </p:nvSpPr>
        <p:spPr>
          <a:xfrm>
            <a:off x="5200663" y="2934397"/>
            <a:ext cx="1976030" cy="912014"/>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a:solidFill>
                  <a:prstClr val="white"/>
                </a:solidFill>
              </a:rPr>
              <a:t>d/dt(PV) &gt; 0</a:t>
            </a:r>
          </a:p>
        </p:txBody>
      </p:sp>
    </p:spTree>
    <p:extLst>
      <p:ext uri="{BB962C8B-B14F-4D97-AF65-F5344CB8AC3E}">
        <p14:creationId xmlns:p14="http://schemas.microsoft.com/office/powerpoint/2010/main" val="3926834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3442-33D5-4C3F-A609-D3EA92CA1AC0}"/>
              </a:ext>
            </a:extLst>
          </p:cNvPr>
          <p:cNvSpPr>
            <a:spLocks noGrp="1"/>
          </p:cNvSpPr>
          <p:nvPr>
            <p:ph type="title"/>
          </p:nvPr>
        </p:nvSpPr>
        <p:spPr/>
        <p:txBody>
          <a:bodyPr/>
          <a:lstStyle/>
          <a:p>
            <a:r>
              <a:rPr lang="en-US"/>
              <a:t>Actual zonal-PV slice</a:t>
            </a:r>
          </a:p>
        </p:txBody>
      </p:sp>
      <p:sp>
        <p:nvSpPr>
          <p:cNvPr id="3" name="Content Placeholder 2">
            <a:extLst>
              <a:ext uri="{FF2B5EF4-FFF2-40B4-BE49-F238E27FC236}">
                <a16:creationId xmlns:a16="http://schemas.microsoft.com/office/drawing/2014/main" id="{7DCE68FB-3D62-468F-8CA8-B7BF11DF7A83}"/>
              </a:ext>
            </a:extLst>
          </p:cNvPr>
          <p:cNvSpPr>
            <a:spLocks noGrp="1"/>
          </p:cNvSpPr>
          <p:nvPr>
            <p:ph idx="1"/>
          </p:nvPr>
        </p:nvSpPr>
        <p:spPr>
          <a:xfrm>
            <a:off x="457200" y="1156814"/>
            <a:ext cx="8229600" cy="1143001"/>
          </a:xfrm>
        </p:spPr>
        <p:txBody>
          <a:bodyPr>
            <a:normAutofit fontScale="62500" lnSpcReduction="20000"/>
          </a:bodyPr>
          <a:lstStyle/>
          <a:p>
            <a:pPr marL="0" indent="0">
              <a:buNone/>
            </a:pPr>
            <a:r>
              <a:rPr lang="en-US"/>
              <a:t>Does not appear similar to my tendency (change) interpreted by the diabatic heating slice. Likely due to the large values of PV already present in these regions – when you average, wash out variations seen in storms/localized areas and also seen the sign of planetary vorticity dominate.   </a:t>
            </a:r>
          </a:p>
        </p:txBody>
      </p:sp>
      <p:pic>
        <p:nvPicPr>
          <p:cNvPr id="4" name="Picture 3">
            <a:extLst>
              <a:ext uri="{FF2B5EF4-FFF2-40B4-BE49-F238E27FC236}">
                <a16:creationId xmlns:a16="http://schemas.microsoft.com/office/drawing/2014/main" id="{0E4F0E47-D5B2-4D35-BB47-C2389FBA8234}"/>
              </a:ext>
            </a:extLst>
          </p:cNvPr>
          <p:cNvPicPr>
            <a:picLocks noChangeAspect="1"/>
          </p:cNvPicPr>
          <p:nvPr/>
        </p:nvPicPr>
        <p:blipFill rotWithShape="1">
          <a:blip r:embed="rId2"/>
          <a:srcRect r="12444"/>
          <a:stretch/>
        </p:blipFill>
        <p:spPr>
          <a:xfrm>
            <a:off x="1676401" y="2686245"/>
            <a:ext cx="5562600" cy="4179531"/>
          </a:xfrm>
          <a:prstGeom prst="rect">
            <a:avLst/>
          </a:prstGeom>
        </p:spPr>
      </p:pic>
      <p:cxnSp>
        <p:nvCxnSpPr>
          <p:cNvPr id="6" name="Straight Connector 5">
            <a:extLst>
              <a:ext uri="{FF2B5EF4-FFF2-40B4-BE49-F238E27FC236}">
                <a16:creationId xmlns:a16="http://schemas.microsoft.com/office/drawing/2014/main" id="{3E2EC6AA-506D-49DB-80AE-0B6625F1730B}"/>
              </a:ext>
            </a:extLst>
          </p:cNvPr>
          <p:cNvCxnSpPr>
            <a:cxnSpLocks/>
          </p:cNvCxnSpPr>
          <p:nvPr/>
        </p:nvCxnSpPr>
        <p:spPr>
          <a:xfrm>
            <a:off x="4343399" y="2686245"/>
            <a:ext cx="1" cy="4171755"/>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AE85BDF-F579-4B57-B05B-78445F45C4E5}"/>
              </a:ext>
            </a:extLst>
          </p:cNvPr>
          <p:cNvCxnSpPr>
            <a:cxnSpLocks/>
          </p:cNvCxnSpPr>
          <p:nvPr/>
        </p:nvCxnSpPr>
        <p:spPr>
          <a:xfrm flipH="1">
            <a:off x="1676400" y="4400356"/>
            <a:ext cx="1905000"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580BE6D-8228-43F3-80DF-2969703875A0}"/>
              </a:ext>
            </a:extLst>
          </p:cNvPr>
          <p:cNvCxnSpPr>
            <a:cxnSpLocks/>
          </p:cNvCxnSpPr>
          <p:nvPr/>
        </p:nvCxnSpPr>
        <p:spPr>
          <a:xfrm flipH="1">
            <a:off x="3581401" y="3048000"/>
            <a:ext cx="761999" cy="1352356"/>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40DC0A7-6643-4DF0-A598-16C12FD6EAE2}"/>
              </a:ext>
            </a:extLst>
          </p:cNvPr>
          <p:cNvCxnSpPr>
            <a:cxnSpLocks/>
          </p:cNvCxnSpPr>
          <p:nvPr/>
        </p:nvCxnSpPr>
        <p:spPr>
          <a:xfrm flipH="1">
            <a:off x="5183156" y="4400356"/>
            <a:ext cx="1827245"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F1B455A-BE55-4A43-8DFB-0D16DB2A6DE7}"/>
              </a:ext>
            </a:extLst>
          </p:cNvPr>
          <p:cNvCxnSpPr>
            <a:cxnSpLocks/>
          </p:cNvCxnSpPr>
          <p:nvPr/>
        </p:nvCxnSpPr>
        <p:spPr>
          <a:xfrm>
            <a:off x="4343399" y="3048000"/>
            <a:ext cx="839757" cy="1352356"/>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EBDD64D6-7D49-4656-8F0B-78B585E0135F}"/>
              </a:ext>
            </a:extLst>
          </p:cNvPr>
          <p:cNvPicPr>
            <a:picLocks noChangeAspect="1"/>
          </p:cNvPicPr>
          <p:nvPr/>
        </p:nvPicPr>
        <p:blipFill>
          <a:blip r:embed="rId3"/>
          <a:stretch>
            <a:fillRect/>
          </a:stretch>
        </p:blipFill>
        <p:spPr>
          <a:xfrm>
            <a:off x="3505200" y="2200275"/>
            <a:ext cx="1857375" cy="514351"/>
          </a:xfrm>
          <a:prstGeom prst="rect">
            <a:avLst/>
          </a:prstGeom>
        </p:spPr>
      </p:pic>
      <p:sp>
        <p:nvSpPr>
          <p:cNvPr id="22" name="TextBox 21">
            <a:extLst>
              <a:ext uri="{FF2B5EF4-FFF2-40B4-BE49-F238E27FC236}">
                <a16:creationId xmlns:a16="http://schemas.microsoft.com/office/drawing/2014/main" id="{6D4F7E9B-58A3-4224-A332-E6A3275D4EAA}"/>
              </a:ext>
            </a:extLst>
          </p:cNvPr>
          <p:cNvSpPr txBox="1"/>
          <p:nvPr/>
        </p:nvSpPr>
        <p:spPr>
          <a:xfrm>
            <a:off x="0" y="5867400"/>
            <a:ext cx="2133595" cy="830997"/>
          </a:xfrm>
          <a:prstGeom prst="rect">
            <a:avLst/>
          </a:prstGeom>
          <a:solidFill>
            <a:schemeClr val="accent1">
              <a:alpha val="30000"/>
            </a:schemeClr>
          </a:solidFill>
        </p:spPr>
        <p:txBody>
          <a:bodyPr wrap="square" rtlCol="0">
            <a:spAutoFit/>
          </a:bodyPr>
          <a:lstStyle/>
          <a:p>
            <a:pPr algn="ctr"/>
            <a:r>
              <a:rPr lang="en-US" sz="1600"/>
              <a:t>S.H.– dominated by planetary vorticity </a:t>
            </a:r>
            <a:r>
              <a:rPr lang="en-US" sz="1600" b="1"/>
              <a:t>(f&lt;0)</a:t>
            </a:r>
            <a:r>
              <a:rPr lang="en-US" sz="1600"/>
              <a:t> so largely </a:t>
            </a:r>
            <a:r>
              <a:rPr lang="en-US" sz="1600" b="1"/>
              <a:t>negative</a:t>
            </a:r>
          </a:p>
        </p:txBody>
      </p:sp>
      <p:sp>
        <p:nvSpPr>
          <p:cNvPr id="23" name="TextBox 22">
            <a:extLst>
              <a:ext uri="{FF2B5EF4-FFF2-40B4-BE49-F238E27FC236}">
                <a16:creationId xmlns:a16="http://schemas.microsoft.com/office/drawing/2014/main" id="{EF8D41C7-9C6E-4DDD-9770-83F6C7798D35}"/>
              </a:ext>
            </a:extLst>
          </p:cNvPr>
          <p:cNvSpPr txBox="1"/>
          <p:nvPr/>
        </p:nvSpPr>
        <p:spPr>
          <a:xfrm>
            <a:off x="7038397" y="5810876"/>
            <a:ext cx="2133595" cy="830997"/>
          </a:xfrm>
          <a:prstGeom prst="rect">
            <a:avLst/>
          </a:prstGeom>
          <a:solidFill>
            <a:schemeClr val="accent1">
              <a:alpha val="30000"/>
            </a:schemeClr>
          </a:solidFill>
        </p:spPr>
        <p:txBody>
          <a:bodyPr wrap="square" rtlCol="0">
            <a:spAutoFit/>
          </a:bodyPr>
          <a:lstStyle/>
          <a:p>
            <a:pPr algn="ctr"/>
            <a:r>
              <a:rPr lang="en-US" sz="1600"/>
              <a:t>N.H.– dominated by planetary vorticity </a:t>
            </a:r>
            <a:r>
              <a:rPr lang="en-US" sz="1600" b="1"/>
              <a:t>(f&gt;0)</a:t>
            </a:r>
            <a:r>
              <a:rPr lang="en-US" sz="1600"/>
              <a:t> so largely </a:t>
            </a:r>
            <a:r>
              <a:rPr lang="en-US" sz="1600" b="1"/>
              <a:t>positive</a:t>
            </a:r>
          </a:p>
        </p:txBody>
      </p:sp>
      <p:sp>
        <p:nvSpPr>
          <p:cNvPr id="24" name="TextBox 23">
            <a:extLst>
              <a:ext uri="{FF2B5EF4-FFF2-40B4-BE49-F238E27FC236}">
                <a16:creationId xmlns:a16="http://schemas.microsoft.com/office/drawing/2014/main" id="{195AADCE-0468-430B-B260-2E63FA49BEBE}"/>
              </a:ext>
            </a:extLst>
          </p:cNvPr>
          <p:cNvSpPr txBox="1"/>
          <p:nvPr/>
        </p:nvSpPr>
        <p:spPr>
          <a:xfrm>
            <a:off x="0" y="2686245"/>
            <a:ext cx="1659290" cy="1815882"/>
          </a:xfrm>
          <a:prstGeom prst="rect">
            <a:avLst/>
          </a:prstGeom>
          <a:solidFill>
            <a:schemeClr val="accent1">
              <a:alpha val="30000"/>
            </a:schemeClr>
          </a:solidFill>
        </p:spPr>
        <p:txBody>
          <a:bodyPr wrap="square" rtlCol="0">
            <a:spAutoFit/>
          </a:bodyPr>
          <a:lstStyle/>
          <a:p>
            <a:pPr algn="ctr"/>
            <a:r>
              <a:rPr lang="en-US" sz="1600"/>
              <a:t>Stratosphere –  theta lines closer together (more stratified) so PV will be amplified above the tropopause</a:t>
            </a:r>
            <a:endParaRPr lang="en-US" sz="1600" b="1"/>
          </a:p>
        </p:txBody>
      </p:sp>
      <p:cxnSp>
        <p:nvCxnSpPr>
          <p:cNvPr id="25" name="Straight Arrow Connector 24">
            <a:extLst>
              <a:ext uri="{FF2B5EF4-FFF2-40B4-BE49-F238E27FC236}">
                <a16:creationId xmlns:a16="http://schemas.microsoft.com/office/drawing/2014/main" id="{50C1292C-E75B-442D-89EF-4B0330B28F20}"/>
              </a:ext>
            </a:extLst>
          </p:cNvPr>
          <p:cNvCxnSpPr>
            <a:cxnSpLocks/>
          </p:cNvCxnSpPr>
          <p:nvPr/>
        </p:nvCxnSpPr>
        <p:spPr>
          <a:xfrm>
            <a:off x="1514332" y="2769994"/>
            <a:ext cx="448804" cy="1341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E4AE370-C700-4CD4-A17E-E3D03E86B0AF}"/>
              </a:ext>
            </a:extLst>
          </p:cNvPr>
          <p:cNvCxnSpPr>
            <a:cxnSpLocks/>
          </p:cNvCxnSpPr>
          <p:nvPr/>
        </p:nvCxnSpPr>
        <p:spPr>
          <a:xfrm>
            <a:off x="1666732" y="2922394"/>
            <a:ext cx="4505468" cy="8017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B499E49-062E-4FCF-AC34-291E02797E7B}"/>
              </a:ext>
            </a:extLst>
          </p:cNvPr>
          <p:cNvCxnSpPr>
            <a:cxnSpLocks/>
          </p:cNvCxnSpPr>
          <p:nvPr/>
        </p:nvCxnSpPr>
        <p:spPr>
          <a:xfrm flipV="1">
            <a:off x="2180096" y="5334000"/>
            <a:ext cx="715497" cy="48831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68603B1-8741-46EF-9B4D-F1692F3BC543}"/>
              </a:ext>
            </a:extLst>
          </p:cNvPr>
          <p:cNvCxnSpPr>
            <a:cxnSpLocks/>
          </p:cNvCxnSpPr>
          <p:nvPr/>
        </p:nvCxnSpPr>
        <p:spPr>
          <a:xfrm flipH="1" flipV="1">
            <a:off x="6096778" y="5334000"/>
            <a:ext cx="913620" cy="499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5864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0130E-39D1-8E41-9BAB-F97075898F16}"/>
              </a:ext>
            </a:extLst>
          </p:cNvPr>
          <p:cNvSpPr>
            <a:spLocks noGrp="1"/>
          </p:cNvSpPr>
          <p:nvPr>
            <p:ph type="title"/>
          </p:nvPr>
        </p:nvSpPr>
        <p:spPr/>
        <p:txBody>
          <a:bodyPr/>
          <a:lstStyle/>
          <a:p>
            <a:r>
              <a:rPr lang="en-US">
                <a:solidFill>
                  <a:srgbClr val="FF0000"/>
                </a:solidFill>
              </a:rPr>
              <a:t>Assignment part 2: Local sections</a:t>
            </a:r>
            <a:endParaRPr lang="en-US"/>
          </a:p>
        </p:txBody>
      </p:sp>
      <p:sp>
        <p:nvSpPr>
          <p:cNvPr id="3" name="Content Placeholder 2">
            <a:extLst>
              <a:ext uri="{FF2B5EF4-FFF2-40B4-BE49-F238E27FC236}">
                <a16:creationId xmlns:a16="http://schemas.microsoft.com/office/drawing/2014/main" id="{E3B2D435-B54C-9A42-A505-E5641C6DCD54}"/>
              </a:ext>
            </a:extLst>
          </p:cNvPr>
          <p:cNvSpPr>
            <a:spLocks noGrp="1"/>
          </p:cNvSpPr>
          <p:nvPr>
            <p:ph idx="1"/>
          </p:nvPr>
        </p:nvSpPr>
        <p:spPr/>
        <p:txBody>
          <a:bodyPr>
            <a:normAutofit/>
          </a:bodyPr>
          <a:lstStyle/>
          <a:p>
            <a:r>
              <a:rPr lang="en-US"/>
              <a:t>Now explore the </a:t>
            </a:r>
            <a:r>
              <a:rPr lang="en-US" i="1"/>
              <a:t>cross section displays in the Map View window. </a:t>
            </a:r>
          </a:p>
          <a:p>
            <a:r>
              <a:rPr lang="en-US"/>
              <a:t>You can drag the cross section around to storms or other features. Drag them to north-south positions that slice through tropical and higher latitude weather features that interest you (perhaps guided by other displays). </a:t>
            </a:r>
          </a:p>
        </p:txBody>
      </p:sp>
    </p:spTree>
    <p:extLst>
      <p:ext uri="{BB962C8B-B14F-4D97-AF65-F5344CB8AC3E}">
        <p14:creationId xmlns:p14="http://schemas.microsoft.com/office/powerpoint/2010/main" val="2513769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177F8-12B3-FC4B-B9F8-66122CA72040}"/>
              </a:ext>
            </a:extLst>
          </p:cNvPr>
          <p:cNvSpPr>
            <a:spLocks noGrp="1"/>
          </p:cNvSpPr>
          <p:nvPr>
            <p:ph type="title"/>
          </p:nvPr>
        </p:nvSpPr>
        <p:spPr>
          <a:xfrm>
            <a:off x="457200" y="274638"/>
            <a:ext cx="4343400" cy="1143000"/>
          </a:xfrm>
        </p:spPr>
        <p:txBody>
          <a:bodyPr>
            <a:normAutofit fontScale="90000"/>
          </a:bodyPr>
          <a:lstStyle/>
          <a:p>
            <a:r>
              <a:rPr lang="en-US"/>
              <a:t>Legend explanation for cross sections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4CDC7A-C341-6B44-8BD6-F7EE181B0711}"/>
                  </a:ext>
                </a:extLst>
              </p:cNvPr>
              <p:cNvSpPr>
                <a:spLocks noGrp="1"/>
              </p:cNvSpPr>
              <p:nvPr>
                <p:ph idx="1"/>
              </p:nvPr>
            </p:nvSpPr>
            <p:spPr>
              <a:xfrm>
                <a:off x="0" y="1600200"/>
                <a:ext cx="5181600" cy="4525963"/>
              </a:xfrm>
            </p:spPr>
            <p:txBody>
              <a:bodyPr>
                <a:normAutofit fontScale="85000" lnSpcReduction="20000"/>
              </a:bodyPr>
              <a:lstStyle/>
              <a:p>
                <a:pPr marL="457200" lvl="1" indent="0">
                  <a:buNone/>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𝑇</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𝑡</m:t>
                    </m:r>
                  </m:oMath>
                </a14:m>
                <a:r>
                  <a:rPr lang="en-US"/>
                  <a:t> = </a:t>
                </a:r>
                <a:r>
                  <a:rPr lang="en-US" err="1"/>
                  <a:t>dtdt_</a:t>
                </a:r>
                <a:r>
                  <a:rPr lang="en-US" err="1">
                    <a:solidFill>
                      <a:srgbClr val="FF0000"/>
                    </a:solidFill>
                  </a:rPr>
                  <a:t>tot</a:t>
                </a:r>
                <a:r>
                  <a:rPr lang="en-US">
                    <a:solidFill>
                      <a:srgbClr val="FF0000"/>
                    </a:solidFill>
                  </a:rPr>
                  <a:t> </a:t>
                </a:r>
                <a:r>
                  <a:rPr lang="en-US"/>
                  <a:t>(physics) + </a:t>
                </a:r>
                <a:r>
                  <a:rPr lang="en-US" err="1"/>
                  <a:t>dtdt_</a:t>
                </a:r>
                <a:r>
                  <a:rPr lang="en-US" err="1">
                    <a:solidFill>
                      <a:srgbClr val="FF0000"/>
                    </a:solidFill>
                  </a:rPr>
                  <a:t>dyn</a:t>
                </a:r>
                <a:r>
                  <a:rPr lang="en-US"/>
                  <a:t> (advection) + </a:t>
                </a:r>
                <a:r>
                  <a:rPr lang="en-US" err="1"/>
                  <a:t>dtdy_</a:t>
                </a:r>
                <a:r>
                  <a:rPr lang="en-US" err="1">
                    <a:solidFill>
                      <a:srgbClr val="FF0000"/>
                    </a:solidFill>
                  </a:rPr>
                  <a:t>ana</a:t>
                </a:r>
                <a:endParaRPr lang="en-US">
                  <a:solidFill>
                    <a:srgbClr val="FF0000"/>
                  </a:solidFill>
                </a:endParaRPr>
              </a:p>
              <a:p>
                <a:pPr marL="457200" lvl="1" indent="0">
                  <a:buNone/>
                </a:pPr>
                <a:r>
                  <a:rPr lang="en-US"/>
                  <a:t> </a:t>
                </a:r>
              </a:p>
              <a:p>
                <a:pPr marL="457200" lvl="1" indent="0">
                  <a:buNone/>
                </a:pPr>
                <a:r>
                  <a:rPr lang="en-US"/>
                  <a:t>(</a:t>
                </a:r>
                <a:r>
                  <a:rPr lang="en-US" err="1">
                    <a:solidFill>
                      <a:srgbClr val="FF0000"/>
                    </a:solidFill>
                  </a:rPr>
                  <a:t>ana</a:t>
                </a:r>
                <a:r>
                  <a:rPr lang="en-US"/>
                  <a:t> is </a:t>
                </a:r>
                <a:r>
                  <a:rPr lang="en-US" i="1"/>
                  <a:t>analysis</a:t>
                </a:r>
                <a:r>
                  <a:rPr lang="en-US"/>
                  <a:t>; a ”missing” tendency needed to make the  tendencies add up to the observed evolution </a:t>
                </a:r>
                <a14:m>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b="0" i="0" smtClean="0">
                        <a:latin typeface="Cambria Math" panose="02040503050406030204" pitchFamily="18" charset="0"/>
                        <a:ea typeface="Cambria Math" panose="02040503050406030204" pitchFamily="18" charset="0"/>
                      </a:rPr>
                      <m:t>;</m:t>
                    </m:r>
                  </m:oMath>
                </a14:m>
                <a:r>
                  <a:rPr lang="en-US"/>
                  <a:t> indicative of the sum of all model errors)</a:t>
                </a:r>
              </a:p>
              <a:p>
                <a:pPr marL="457200" lvl="1" indent="0">
                  <a:buNone/>
                </a:pPr>
                <a:endParaRPr lang="en-US">
                  <a:solidFill>
                    <a:srgbClr val="FF0000"/>
                  </a:solidFill>
                </a:endParaRPr>
              </a:p>
              <a:p>
                <a:pPr marL="457200" lvl="1" indent="0">
                  <a:buNone/>
                </a:pPr>
                <a:r>
                  <a:rPr lang="en-US"/>
                  <a:t>diabatic </a:t>
                </a:r>
                <a:r>
                  <a:rPr lang="en-US">
                    <a:solidFill>
                      <a:srgbClr val="FF0000"/>
                    </a:solidFill>
                  </a:rPr>
                  <a:t>tot = moist (</a:t>
                </a:r>
                <a:r>
                  <a:rPr lang="en-US" err="1">
                    <a:solidFill>
                      <a:srgbClr val="FF0000"/>
                    </a:solidFill>
                  </a:rPr>
                  <a:t>mst</a:t>
                </a:r>
                <a:r>
                  <a:rPr lang="en-US">
                    <a:solidFill>
                      <a:srgbClr val="FF0000"/>
                    </a:solidFill>
                  </a:rPr>
                  <a:t>) + radiative (rad) + turbulence (</a:t>
                </a:r>
                <a:r>
                  <a:rPr lang="en-US" err="1">
                    <a:solidFill>
                      <a:srgbClr val="FF0000"/>
                    </a:solidFill>
                  </a:rPr>
                  <a:t>trb</a:t>
                </a:r>
                <a:r>
                  <a:rPr lang="en-US">
                    <a:solidFill>
                      <a:srgbClr val="FF0000"/>
                    </a:solidFill>
                  </a:rPr>
                  <a:t>)</a:t>
                </a:r>
              </a:p>
              <a:p>
                <a:pPr marL="457200" lvl="1" indent="0">
                  <a:buNone/>
                </a:pPr>
                <a:endParaRPr lang="en-US">
                  <a:solidFill>
                    <a:srgbClr val="FF0000"/>
                  </a:solidFill>
                </a:endParaRPr>
              </a:p>
              <a:p>
                <a:pPr marL="457200" lvl="1" indent="0">
                  <a:buNone/>
                </a:pPr>
                <a:r>
                  <a:rPr lang="en-US">
                    <a:solidFill>
                      <a:srgbClr val="FF0000"/>
                    </a:solidFill>
                  </a:rPr>
                  <a:t>rad = </a:t>
                </a:r>
                <a:r>
                  <a:rPr lang="en-US" err="1">
                    <a:solidFill>
                      <a:srgbClr val="FF0000"/>
                    </a:solidFill>
                  </a:rPr>
                  <a:t>lwr</a:t>
                </a:r>
                <a:r>
                  <a:rPr lang="en-US">
                    <a:solidFill>
                      <a:srgbClr val="FF0000"/>
                    </a:solidFill>
                  </a:rPr>
                  <a:t> + </a:t>
                </a:r>
                <a:r>
                  <a:rPr lang="en-US" err="1">
                    <a:solidFill>
                      <a:srgbClr val="FF0000"/>
                    </a:solidFill>
                  </a:rPr>
                  <a:t>swr</a:t>
                </a:r>
                <a:endParaRPr lang="en-US">
                  <a:solidFill>
                    <a:srgbClr val="FF0000"/>
                  </a:solidFill>
                </a:endParaRPr>
              </a:p>
              <a:p>
                <a:endParaRPr lang="en-US"/>
              </a:p>
            </p:txBody>
          </p:sp>
        </mc:Choice>
        <mc:Fallback xmlns="">
          <p:sp>
            <p:nvSpPr>
              <p:cNvPr id="3" name="Content Placeholder 2">
                <a:extLst>
                  <a:ext uri="{FF2B5EF4-FFF2-40B4-BE49-F238E27FC236}">
                    <a16:creationId xmlns:a16="http://schemas.microsoft.com/office/drawing/2014/main" id="{094CDC7A-C341-6B44-8BD6-F7EE181B0711}"/>
                  </a:ext>
                </a:extLst>
              </p:cNvPr>
              <p:cNvSpPr>
                <a:spLocks noGrp="1" noRot="1" noChangeAspect="1" noMove="1" noResize="1" noEditPoints="1" noAdjustHandles="1" noChangeArrowheads="1" noChangeShapeType="1" noTextEdit="1"/>
              </p:cNvSpPr>
              <p:nvPr>
                <p:ph idx="1"/>
              </p:nvPr>
            </p:nvSpPr>
            <p:spPr>
              <a:xfrm>
                <a:off x="0" y="1600200"/>
                <a:ext cx="5181600" cy="4525963"/>
              </a:xfrm>
              <a:blipFill>
                <a:blip r:embed="rId2"/>
                <a:stretch>
                  <a:fillRect t="-2561" r="-1647" b="-202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0657B62-8966-E941-9C71-6C1353E11907}"/>
              </a:ext>
            </a:extLst>
          </p:cNvPr>
          <p:cNvPicPr>
            <a:picLocks noChangeAspect="1"/>
          </p:cNvPicPr>
          <p:nvPr/>
        </p:nvPicPr>
        <p:blipFill rotWithShape="1">
          <a:blip r:embed="rId3"/>
          <a:srcRect r="33892"/>
          <a:stretch/>
        </p:blipFill>
        <p:spPr>
          <a:xfrm>
            <a:off x="6324600" y="15847"/>
            <a:ext cx="2819400" cy="6842153"/>
          </a:xfrm>
          <a:prstGeom prst="rect">
            <a:avLst/>
          </a:prstGeom>
        </p:spPr>
      </p:pic>
      <p:sp>
        <p:nvSpPr>
          <p:cNvPr id="5" name="TextBox 4">
            <a:extLst>
              <a:ext uri="{FF2B5EF4-FFF2-40B4-BE49-F238E27FC236}">
                <a16:creationId xmlns:a16="http://schemas.microsoft.com/office/drawing/2014/main" id="{4DDF105D-1A4B-C04E-BDD9-8E229FF2CDC3}"/>
              </a:ext>
            </a:extLst>
          </p:cNvPr>
          <p:cNvSpPr txBox="1"/>
          <p:nvPr/>
        </p:nvSpPr>
        <p:spPr>
          <a:xfrm>
            <a:off x="5181600" y="11668"/>
            <a:ext cx="1076898" cy="369332"/>
          </a:xfrm>
          <a:prstGeom prst="rect">
            <a:avLst/>
          </a:prstGeom>
          <a:noFill/>
        </p:spPr>
        <p:txBody>
          <a:bodyPr wrap="none" rtlCol="0">
            <a:spAutoFit/>
          </a:bodyPr>
          <a:lstStyle/>
          <a:p>
            <a:r>
              <a:rPr lang="en-US"/>
              <a:t>longwave</a:t>
            </a:r>
          </a:p>
        </p:txBody>
      </p:sp>
      <p:sp>
        <p:nvSpPr>
          <p:cNvPr id="6" name="TextBox 5">
            <a:extLst>
              <a:ext uri="{FF2B5EF4-FFF2-40B4-BE49-F238E27FC236}">
                <a16:creationId xmlns:a16="http://schemas.microsoft.com/office/drawing/2014/main" id="{D5DE9BFC-4E32-5644-89FC-D3AF370BD754}"/>
              </a:ext>
            </a:extLst>
          </p:cNvPr>
          <p:cNvSpPr txBox="1"/>
          <p:nvPr/>
        </p:nvSpPr>
        <p:spPr>
          <a:xfrm>
            <a:off x="5162743" y="838200"/>
            <a:ext cx="1161857" cy="369332"/>
          </a:xfrm>
          <a:prstGeom prst="rect">
            <a:avLst/>
          </a:prstGeom>
          <a:noFill/>
        </p:spPr>
        <p:txBody>
          <a:bodyPr wrap="none" rtlCol="0">
            <a:spAutoFit/>
          </a:bodyPr>
          <a:lstStyle/>
          <a:p>
            <a:r>
              <a:rPr lang="en-US"/>
              <a:t>shortwave</a:t>
            </a:r>
          </a:p>
        </p:txBody>
      </p:sp>
      <p:sp>
        <p:nvSpPr>
          <p:cNvPr id="7" name="TextBox 6">
            <a:extLst>
              <a:ext uri="{FF2B5EF4-FFF2-40B4-BE49-F238E27FC236}">
                <a16:creationId xmlns:a16="http://schemas.microsoft.com/office/drawing/2014/main" id="{A91351E1-C1B9-D145-AC7F-F249AF608F0C}"/>
              </a:ext>
            </a:extLst>
          </p:cNvPr>
          <p:cNvSpPr txBox="1"/>
          <p:nvPr/>
        </p:nvSpPr>
        <p:spPr>
          <a:xfrm>
            <a:off x="4572000" y="4419600"/>
            <a:ext cx="1794722" cy="369332"/>
          </a:xfrm>
          <a:prstGeom prst="rect">
            <a:avLst/>
          </a:prstGeom>
          <a:noFill/>
        </p:spPr>
        <p:txBody>
          <a:bodyPr wrap="none" rtlCol="0">
            <a:spAutoFit/>
          </a:bodyPr>
          <a:lstStyle/>
          <a:p>
            <a:r>
              <a:rPr lang="en-US"/>
              <a:t>SW+LW radiation</a:t>
            </a:r>
          </a:p>
        </p:txBody>
      </p:sp>
      <p:sp>
        <p:nvSpPr>
          <p:cNvPr id="8" name="TextBox 7">
            <a:extLst>
              <a:ext uri="{FF2B5EF4-FFF2-40B4-BE49-F238E27FC236}">
                <a16:creationId xmlns:a16="http://schemas.microsoft.com/office/drawing/2014/main" id="{BED0AF98-954D-5042-91F1-8C53FCA822A5}"/>
              </a:ext>
            </a:extLst>
          </p:cNvPr>
          <p:cNvSpPr txBox="1"/>
          <p:nvPr/>
        </p:nvSpPr>
        <p:spPr>
          <a:xfrm>
            <a:off x="5105400" y="6019800"/>
            <a:ext cx="1295400" cy="646331"/>
          </a:xfrm>
          <a:prstGeom prst="rect">
            <a:avLst/>
          </a:prstGeom>
          <a:noFill/>
        </p:spPr>
        <p:txBody>
          <a:bodyPr wrap="square" rtlCol="0">
            <a:spAutoFit/>
          </a:bodyPr>
          <a:lstStyle/>
          <a:p>
            <a:r>
              <a:rPr lang="en-US"/>
              <a:t>dynamic (advective) </a:t>
            </a:r>
          </a:p>
        </p:txBody>
      </p:sp>
      <p:sp>
        <p:nvSpPr>
          <p:cNvPr id="9" name="TextBox 8">
            <a:extLst>
              <a:ext uri="{FF2B5EF4-FFF2-40B4-BE49-F238E27FC236}">
                <a16:creationId xmlns:a16="http://schemas.microsoft.com/office/drawing/2014/main" id="{90FF20BA-BCFC-6D42-88B4-ED4D333F6DFC}"/>
              </a:ext>
            </a:extLst>
          </p:cNvPr>
          <p:cNvSpPr txBox="1"/>
          <p:nvPr/>
        </p:nvSpPr>
        <p:spPr>
          <a:xfrm>
            <a:off x="5003800" y="5144869"/>
            <a:ext cx="1397000" cy="646331"/>
          </a:xfrm>
          <a:prstGeom prst="rect">
            <a:avLst/>
          </a:prstGeom>
          <a:noFill/>
        </p:spPr>
        <p:txBody>
          <a:bodyPr wrap="square" rtlCol="0">
            <a:spAutoFit/>
          </a:bodyPr>
          <a:lstStyle/>
          <a:p>
            <a:r>
              <a:rPr lang="en-US"/>
              <a:t>total physics (”diabatic”)</a:t>
            </a:r>
          </a:p>
        </p:txBody>
      </p:sp>
      <p:sp>
        <p:nvSpPr>
          <p:cNvPr id="10" name="TextBox 9">
            <a:extLst>
              <a:ext uri="{FF2B5EF4-FFF2-40B4-BE49-F238E27FC236}">
                <a16:creationId xmlns:a16="http://schemas.microsoft.com/office/drawing/2014/main" id="{3F730D58-6620-F649-8A69-7F4DDD2C67DC}"/>
              </a:ext>
            </a:extLst>
          </p:cNvPr>
          <p:cNvSpPr txBox="1"/>
          <p:nvPr/>
        </p:nvSpPr>
        <p:spPr>
          <a:xfrm>
            <a:off x="5105400" y="3505200"/>
            <a:ext cx="1210588" cy="646331"/>
          </a:xfrm>
          <a:prstGeom prst="rect">
            <a:avLst/>
          </a:prstGeom>
          <a:noFill/>
        </p:spPr>
        <p:txBody>
          <a:bodyPr wrap="none" rtlCol="0">
            <a:spAutoFit/>
          </a:bodyPr>
          <a:lstStyle/>
          <a:p>
            <a:r>
              <a:rPr lang="en-US"/>
              <a:t>turbulence</a:t>
            </a:r>
          </a:p>
          <a:p>
            <a:r>
              <a:rPr lang="en-US"/>
              <a:t>(PBL)</a:t>
            </a:r>
          </a:p>
        </p:txBody>
      </p:sp>
      <p:sp>
        <p:nvSpPr>
          <p:cNvPr id="11" name="TextBox 10">
            <a:extLst>
              <a:ext uri="{FF2B5EF4-FFF2-40B4-BE49-F238E27FC236}">
                <a16:creationId xmlns:a16="http://schemas.microsoft.com/office/drawing/2014/main" id="{BBAEC11C-8672-184F-976E-97516C80B15D}"/>
              </a:ext>
            </a:extLst>
          </p:cNvPr>
          <p:cNvSpPr txBox="1"/>
          <p:nvPr/>
        </p:nvSpPr>
        <p:spPr>
          <a:xfrm>
            <a:off x="4953000" y="2438400"/>
            <a:ext cx="1981200" cy="923330"/>
          </a:xfrm>
          <a:prstGeom prst="rect">
            <a:avLst/>
          </a:prstGeom>
          <a:noFill/>
        </p:spPr>
        <p:txBody>
          <a:bodyPr wrap="square" rtlCol="0">
            <a:spAutoFit/>
          </a:bodyPr>
          <a:lstStyle/>
          <a:p>
            <a:r>
              <a:rPr lang="en-US"/>
              <a:t>moist </a:t>
            </a:r>
            <a:r>
              <a:rPr lang="en-US" err="1"/>
              <a:t>mst</a:t>
            </a:r>
            <a:endParaRPr lang="en-US"/>
          </a:p>
          <a:p>
            <a:r>
              <a:rPr lang="en-US"/>
              <a:t>(convection &amp; cloud cond. )</a:t>
            </a:r>
          </a:p>
        </p:txBody>
      </p:sp>
      <p:sp>
        <p:nvSpPr>
          <p:cNvPr id="12" name="TextBox 11">
            <a:extLst>
              <a:ext uri="{FF2B5EF4-FFF2-40B4-BE49-F238E27FC236}">
                <a16:creationId xmlns:a16="http://schemas.microsoft.com/office/drawing/2014/main" id="{DAC07299-FD6E-2D45-9CFB-A626544C2356}"/>
              </a:ext>
            </a:extLst>
          </p:cNvPr>
          <p:cNvSpPr txBox="1"/>
          <p:nvPr/>
        </p:nvSpPr>
        <p:spPr>
          <a:xfrm>
            <a:off x="5029200" y="1515070"/>
            <a:ext cx="1600200" cy="923330"/>
          </a:xfrm>
          <a:prstGeom prst="rect">
            <a:avLst/>
          </a:prstGeom>
          <a:noFill/>
        </p:spPr>
        <p:txBody>
          <a:bodyPr wrap="square" rtlCol="0">
            <a:spAutoFit/>
          </a:bodyPr>
          <a:lstStyle/>
          <a:p>
            <a:r>
              <a:rPr lang="en-US"/>
              <a:t>analysis</a:t>
            </a:r>
          </a:p>
          <a:p>
            <a:r>
              <a:rPr lang="en-US"/>
              <a:t>(0 for perfect model)</a:t>
            </a:r>
          </a:p>
        </p:txBody>
      </p:sp>
    </p:spTree>
    <p:extLst>
      <p:ext uri="{BB962C8B-B14F-4D97-AF65-F5344CB8AC3E}">
        <p14:creationId xmlns:p14="http://schemas.microsoft.com/office/powerpoint/2010/main" val="3430295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2218-4484-9945-9127-0ACCB652E034}"/>
              </a:ext>
            </a:extLst>
          </p:cNvPr>
          <p:cNvSpPr>
            <a:spLocks noGrp="1"/>
          </p:cNvSpPr>
          <p:nvPr>
            <p:ph type="title"/>
          </p:nvPr>
        </p:nvSpPr>
        <p:spPr/>
        <p:txBody>
          <a:bodyPr/>
          <a:lstStyle/>
          <a:p>
            <a:r>
              <a:rPr lang="en-US">
                <a:solidFill>
                  <a:srgbClr val="FF0000"/>
                </a:solidFill>
              </a:rPr>
              <a:t>Assignment part 2: Local view</a:t>
            </a:r>
            <a:endParaRPr lang="en-US"/>
          </a:p>
        </p:txBody>
      </p:sp>
      <p:sp>
        <p:nvSpPr>
          <p:cNvPr id="3" name="Content Placeholder 2">
            <a:extLst>
              <a:ext uri="{FF2B5EF4-FFF2-40B4-BE49-F238E27FC236}">
                <a16:creationId xmlns:a16="http://schemas.microsoft.com/office/drawing/2014/main" id="{FC66B6E1-FA8E-6842-A5F2-41D4A748BDAB}"/>
              </a:ext>
            </a:extLst>
          </p:cNvPr>
          <p:cNvSpPr>
            <a:spLocks noGrp="1"/>
          </p:cNvSpPr>
          <p:nvPr>
            <p:ph idx="1"/>
          </p:nvPr>
        </p:nvSpPr>
        <p:spPr/>
        <p:txBody>
          <a:bodyPr>
            <a:normAutofit/>
          </a:bodyPr>
          <a:lstStyle/>
          <a:p>
            <a:r>
              <a:rPr lang="en-US"/>
              <a:t>Make comparison slides juxtaposing the zonal-mean transects and your local cross-sections, like in slide 6 above. </a:t>
            </a:r>
          </a:p>
          <a:p>
            <a:r>
              <a:rPr lang="en-US"/>
              <a:t>Toggle the various terms making up the total diabatic heating, in order to explain </a:t>
            </a:r>
          </a:p>
          <a:p>
            <a:pPr lvl="1"/>
            <a:r>
              <a:rPr lang="en-US">
                <a:solidFill>
                  <a:srgbClr val="FF0000"/>
                </a:solidFill>
              </a:rPr>
              <a:t>Which is more variable (more spatially concentrated): radiative or moist heating? Illustrate your answer with images. </a:t>
            </a:r>
          </a:p>
        </p:txBody>
      </p:sp>
    </p:spTree>
    <p:extLst>
      <p:ext uri="{BB962C8B-B14F-4D97-AF65-F5344CB8AC3E}">
        <p14:creationId xmlns:p14="http://schemas.microsoft.com/office/powerpoint/2010/main" val="264444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a:t>Global Mean vs. Local: Total Heating</a:t>
            </a:r>
          </a:p>
        </p:txBody>
      </p:sp>
      <p:pic>
        <p:nvPicPr>
          <p:cNvPr id="5" name="Picture 4">
            <a:extLst>
              <a:ext uri="{FF2B5EF4-FFF2-40B4-BE49-F238E27FC236}">
                <a16:creationId xmlns:a16="http://schemas.microsoft.com/office/drawing/2014/main" id="{6EC37A6A-5025-4C4F-91B3-8C9F9482A4B3}"/>
              </a:ext>
            </a:extLst>
          </p:cNvPr>
          <p:cNvPicPr>
            <a:picLocks noChangeAspect="1"/>
          </p:cNvPicPr>
          <p:nvPr/>
        </p:nvPicPr>
        <p:blipFill>
          <a:blip r:embed="rId2"/>
          <a:stretch>
            <a:fillRect/>
          </a:stretch>
        </p:blipFill>
        <p:spPr>
          <a:xfrm>
            <a:off x="4752583" y="2860154"/>
            <a:ext cx="4164372" cy="2842744"/>
          </a:xfrm>
          <a:prstGeom prst="rect">
            <a:avLst/>
          </a:prstGeom>
        </p:spPr>
      </p:pic>
      <p:pic>
        <p:nvPicPr>
          <p:cNvPr id="4" name="Picture 3">
            <a:extLst>
              <a:ext uri="{FF2B5EF4-FFF2-40B4-BE49-F238E27FC236}">
                <a16:creationId xmlns:a16="http://schemas.microsoft.com/office/drawing/2014/main" id="{88E0A360-B9C7-4241-8D1E-DE9D7136E12A}"/>
              </a:ext>
            </a:extLst>
          </p:cNvPr>
          <p:cNvPicPr>
            <a:picLocks noChangeAspect="1"/>
          </p:cNvPicPr>
          <p:nvPr/>
        </p:nvPicPr>
        <p:blipFill>
          <a:blip r:embed="rId3"/>
          <a:stretch>
            <a:fillRect/>
          </a:stretch>
        </p:blipFill>
        <p:spPr>
          <a:xfrm>
            <a:off x="76200" y="2446124"/>
            <a:ext cx="4495800" cy="3449109"/>
          </a:xfrm>
          <a:prstGeom prst="rect">
            <a:avLst/>
          </a:prstGeom>
        </p:spPr>
      </p:pic>
      <p:sp>
        <p:nvSpPr>
          <p:cNvPr id="6" name="TextBox 5">
            <a:extLst>
              <a:ext uri="{FF2B5EF4-FFF2-40B4-BE49-F238E27FC236}">
                <a16:creationId xmlns:a16="http://schemas.microsoft.com/office/drawing/2014/main" id="{9F345711-856E-4BFE-885F-B4E39911CAEA}"/>
              </a:ext>
            </a:extLst>
          </p:cNvPr>
          <p:cNvSpPr txBox="1"/>
          <p:nvPr/>
        </p:nvSpPr>
        <p:spPr>
          <a:xfrm>
            <a:off x="609600" y="1371600"/>
            <a:ext cx="8077200" cy="1200329"/>
          </a:xfrm>
          <a:prstGeom prst="rect">
            <a:avLst/>
          </a:prstGeom>
          <a:noFill/>
        </p:spPr>
        <p:txBody>
          <a:bodyPr wrap="square" rtlCol="0">
            <a:spAutoFit/>
          </a:bodyPr>
          <a:lstStyle/>
          <a:p>
            <a:r>
              <a:rPr lang="en-US"/>
              <a:t>There appears to be many obvious differences in the global, zonally averaged total diabatic heating from what is seen on a local longitudinal slice. This is especially obvious in some regions where extremely high, concentrated values of positive and negative diabatic heating are observed. </a:t>
            </a:r>
          </a:p>
        </p:txBody>
      </p:sp>
      <p:sp>
        <p:nvSpPr>
          <p:cNvPr id="7" name="TextBox 6">
            <a:extLst>
              <a:ext uri="{FF2B5EF4-FFF2-40B4-BE49-F238E27FC236}">
                <a16:creationId xmlns:a16="http://schemas.microsoft.com/office/drawing/2014/main" id="{9CF30A71-6381-4C0B-9A1A-7388ECF57D7C}"/>
              </a:ext>
            </a:extLst>
          </p:cNvPr>
          <p:cNvSpPr txBox="1"/>
          <p:nvPr/>
        </p:nvSpPr>
        <p:spPr>
          <a:xfrm>
            <a:off x="1219200" y="5791200"/>
            <a:ext cx="2362200" cy="369332"/>
          </a:xfrm>
          <a:prstGeom prst="rect">
            <a:avLst/>
          </a:prstGeom>
          <a:noFill/>
        </p:spPr>
        <p:txBody>
          <a:bodyPr wrap="square" rtlCol="0">
            <a:spAutoFit/>
          </a:bodyPr>
          <a:lstStyle/>
          <a:p>
            <a:pPr algn="ctr"/>
            <a:r>
              <a:rPr lang="en-US"/>
              <a:t>Local slice (at 89W)</a:t>
            </a:r>
          </a:p>
        </p:txBody>
      </p:sp>
      <p:sp>
        <p:nvSpPr>
          <p:cNvPr id="9" name="TextBox 8">
            <a:extLst>
              <a:ext uri="{FF2B5EF4-FFF2-40B4-BE49-F238E27FC236}">
                <a16:creationId xmlns:a16="http://schemas.microsoft.com/office/drawing/2014/main" id="{B1978007-754B-4491-A41A-41823D6ADF2B}"/>
              </a:ext>
            </a:extLst>
          </p:cNvPr>
          <p:cNvSpPr txBox="1"/>
          <p:nvPr/>
        </p:nvSpPr>
        <p:spPr>
          <a:xfrm>
            <a:off x="5598369" y="5791200"/>
            <a:ext cx="2362200" cy="369332"/>
          </a:xfrm>
          <a:prstGeom prst="rect">
            <a:avLst/>
          </a:prstGeom>
          <a:noFill/>
        </p:spPr>
        <p:txBody>
          <a:bodyPr wrap="square" rtlCol="0">
            <a:spAutoFit/>
          </a:bodyPr>
          <a:lstStyle/>
          <a:p>
            <a:pPr algn="ctr"/>
            <a:r>
              <a:rPr lang="en-US"/>
              <a:t>Zonally Averaged</a:t>
            </a:r>
          </a:p>
        </p:txBody>
      </p:sp>
    </p:spTree>
    <p:extLst>
      <p:ext uri="{BB962C8B-B14F-4D97-AF65-F5344CB8AC3E}">
        <p14:creationId xmlns:p14="http://schemas.microsoft.com/office/powerpoint/2010/main" val="766804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A834-01D0-1441-98E1-D59916484E3E}"/>
              </a:ext>
            </a:extLst>
          </p:cNvPr>
          <p:cNvSpPr>
            <a:spLocks noGrp="1"/>
          </p:cNvSpPr>
          <p:nvPr>
            <p:ph type="title"/>
          </p:nvPr>
        </p:nvSpPr>
        <p:spPr/>
        <p:txBody>
          <a:bodyPr/>
          <a:lstStyle/>
          <a:p>
            <a:r>
              <a:rPr lang="en-US"/>
              <a:t>Questions about it: write answers</a:t>
            </a:r>
          </a:p>
        </p:txBody>
      </p:sp>
      <p:sp>
        <p:nvSpPr>
          <p:cNvPr id="3" name="Content Placeholder 2">
            <a:extLst>
              <a:ext uri="{FF2B5EF4-FFF2-40B4-BE49-F238E27FC236}">
                <a16:creationId xmlns:a16="http://schemas.microsoft.com/office/drawing/2014/main" id="{6C33B407-7022-F64B-9CD3-3C0B57FEF809}"/>
              </a:ext>
            </a:extLst>
          </p:cNvPr>
          <p:cNvSpPr>
            <a:spLocks noGrp="1"/>
          </p:cNvSpPr>
          <p:nvPr>
            <p:ph idx="1"/>
          </p:nvPr>
        </p:nvSpPr>
        <p:spPr/>
        <p:txBody>
          <a:bodyPr>
            <a:normAutofit fontScale="62500" lnSpcReduction="20000"/>
          </a:bodyPr>
          <a:lstStyle/>
          <a:p>
            <a:r>
              <a:rPr lang="en-US"/>
              <a:t>1. Using the concepts from the reading, and earlier homework, explain how patches or elements of </a:t>
            </a:r>
            <a:r>
              <a:rPr lang="en-US" b="1"/>
              <a:t>relative vorticity</a:t>
            </a:r>
            <a:r>
              <a:rPr lang="en-US"/>
              <a:t> advect other patches of </a:t>
            </a:r>
            <a:r>
              <a:rPr lang="en-US" b="1"/>
              <a:t>relative vorticity</a:t>
            </a:r>
            <a:r>
              <a:rPr lang="en-US"/>
              <a:t>, under the assumption that </a:t>
            </a:r>
            <a:r>
              <a:rPr lang="en-US" b="1"/>
              <a:t>relative vorticity</a:t>
            </a:r>
            <a:r>
              <a:rPr lang="en-US"/>
              <a:t> is </a:t>
            </a:r>
            <a:r>
              <a:rPr lang="en-US" err="1"/>
              <a:t>sorta</a:t>
            </a:r>
            <a:r>
              <a:rPr lang="en-US"/>
              <a:t> almost conserved.  </a:t>
            </a:r>
          </a:p>
          <a:p>
            <a:r>
              <a:rPr lang="en-US"/>
              <a:t>2. Using the concepts from the reading, and earlier homework, explain how </a:t>
            </a:r>
            <a:r>
              <a:rPr lang="en-US" b="1"/>
              <a:t>planetary vorticity</a:t>
            </a:r>
            <a:r>
              <a:rPr lang="en-US"/>
              <a:t> is converted to </a:t>
            </a:r>
            <a:r>
              <a:rPr lang="en-US" b="1"/>
              <a:t>relative vorticity,</a:t>
            </a:r>
            <a:r>
              <a:rPr lang="en-US"/>
              <a:t> so that their sum, the </a:t>
            </a:r>
            <a:r>
              <a:rPr lang="en-US" b="1"/>
              <a:t>absolute vorticity,</a:t>
            </a:r>
            <a:r>
              <a:rPr lang="en-US"/>
              <a:t> is almost conserved. Consider a loop of air moving in latitude, and explain how the different Coriolis force felt by its northern and southern edges acts as a torque on the fluid loop.   </a:t>
            </a:r>
          </a:p>
          <a:p>
            <a:r>
              <a:rPr lang="en-US"/>
              <a:t>3. Using the concepts from the reading, and the reading, explain how </a:t>
            </a:r>
            <a:r>
              <a:rPr lang="en-US" b="1"/>
              <a:t>static stability </a:t>
            </a:r>
            <a:r>
              <a:rPr lang="en-US"/>
              <a:t>is converted to </a:t>
            </a:r>
            <a:r>
              <a:rPr lang="en-US" b="1"/>
              <a:t>absolute vorticity,</a:t>
            </a:r>
            <a:r>
              <a:rPr lang="en-US"/>
              <a:t> so that </a:t>
            </a:r>
            <a:r>
              <a:rPr lang="en-US" b="1"/>
              <a:t>potential vorticity, </a:t>
            </a:r>
            <a:r>
              <a:rPr lang="en-US"/>
              <a:t>their </a:t>
            </a:r>
            <a:r>
              <a:rPr lang="en-US" b="1"/>
              <a:t>product,</a:t>
            </a:r>
            <a:r>
              <a:rPr lang="en-US"/>
              <a:t> arguably the truest essence of vortices (cyclones and anticyclones) is really really almost conserved. </a:t>
            </a:r>
          </a:p>
          <a:p>
            <a:r>
              <a:rPr lang="en-US"/>
              <a:t>4. Based on the end of the reading, what you will look for in vertically resolved data about diabatic heating rate in the atmosphere to explain the ultimate source of PV?</a:t>
            </a:r>
          </a:p>
          <a:p>
            <a:endParaRPr lang="en-US"/>
          </a:p>
        </p:txBody>
      </p:sp>
    </p:spTree>
    <p:extLst>
      <p:ext uri="{BB962C8B-B14F-4D97-AF65-F5344CB8AC3E}">
        <p14:creationId xmlns:p14="http://schemas.microsoft.com/office/powerpoint/2010/main" val="1210775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a:t>Global Mean vs. Local: Moist Heating</a:t>
            </a:r>
          </a:p>
        </p:txBody>
      </p:sp>
      <p:pic>
        <p:nvPicPr>
          <p:cNvPr id="11" name="Picture 10">
            <a:extLst>
              <a:ext uri="{FF2B5EF4-FFF2-40B4-BE49-F238E27FC236}">
                <a16:creationId xmlns:a16="http://schemas.microsoft.com/office/drawing/2014/main" id="{8D12AD61-6DAC-48B6-8508-128851F4CA13}"/>
              </a:ext>
            </a:extLst>
          </p:cNvPr>
          <p:cNvPicPr>
            <a:picLocks noChangeAspect="1"/>
          </p:cNvPicPr>
          <p:nvPr/>
        </p:nvPicPr>
        <p:blipFill>
          <a:blip r:embed="rId2"/>
          <a:stretch>
            <a:fillRect/>
          </a:stretch>
        </p:blipFill>
        <p:spPr>
          <a:xfrm>
            <a:off x="4724400" y="2625394"/>
            <a:ext cx="4419600" cy="3321356"/>
          </a:xfrm>
          <a:prstGeom prst="rect">
            <a:avLst/>
          </a:prstGeom>
        </p:spPr>
      </p:pic>
      <p:pic>
        <p:nvPicPr>
          <p:cNvPr id="6" name="Picture 5">
            <a:extLst>
              <a:ext uri="{FF2B5EF4-FFF2-40B4-BE49-F238E27FC236}">
                <a16:creationId xmlns:a16="http://schemas.microsoft.com/office/drawing/2014/main" id="{869A1FA9-9572-4CAD-BE88-D4D3BAB8D965}"/>
              </a:ext>
            </a:extLst>
          </p:cNvPr>
          <p:cNvPicPr>
            <a:picLocks noChangeAspect="1"/>
          </p:cNvPicPr>
          <p:nvPr/>
        </p:nvPicPr>
        <p:blipFill>
          <a:blip r:embed="rId3"/>
          <a:stretch>
            <a:fillRect/>
          </a:stretch>
        </p:blipFill>
        <p:spPr>
          <a:xfrm>
            <a:off x="0" y="2679782"/>
            <a:ext cx="4419600" cy="3212579"/>
          </a:xfrm>
          <a:prstGeom prst="rect">
            <a:avLst/>
          </a:prstGeom>
        </p:spPr>
      </p:pic>
      <p:sp>
        <p:nvSpPr>
          <p:cNvPr id="9" name="TextBox 8">
            <a:extLst>
              <a:ext uri="{FF2B5EF4-FFF2-40B4-BE49-F238E27FC236}">
                <a16:creationId xmlns:a16="http://schemas.microsoft.com/office/drawing/2014/main" id="{F74F4CE9-0D3E-41C7-BE18-44E885BBB660}"/>
              </a:ext>
            </a:extLst>
          </p:cNvPr>
          <p:cNvSpPr txBox="1"/>
          <p:nvPr/>
        </p:nvSpPr>
        <p:spPr>
          <a:xfrm>
            <a:off x="1219200" y="5791200"/>
            <a:ext cx="2362200" cy="369332"/>
          </a:xfrm>
          <a:prstGeom prst="rect">
            <a:avLst/>
          </a:prstGeom>
          <a:noFill/>
        </p:spPr>
        <p:txBody>
          <a:bodyPr wrap="square" rtlCol="0">
            <a:spAutoFit/>
          </a:bodyPr>
          <a:lstStyle/>
          <a:p>
            <a:pPr algn="ctr"/>
            <a:r>
              <a:rPr lang="en-US"/>
              <a:t>Local slice (at 89W)</a:t>
            </a:r>
          </a:p>
        </p:txBody>
      </p:sp>
      <p:sp>
        <p:nvSpPr>
          <p:cNvPr id="12" name="TextBox 11">
            <a:extLst>
              <a:ext uri="{FF2B5EF4-FFF2-40B4-BE49-F238E27FC236}">
                <a16:creationId xmlns:a16="http://schemas.microsoft.com/office/drawing/2014/main" id="{F78040A7-490C-470D-8627-055A267ADF85}"/>
              </a:ext>
            </a:extLst>
          </p:cNvPr>
          <p:cNvSpPr txBox="1"/>
          <p:nvPr/>
        </p:nvSpPr>
        <p:spPr>
          <a:xfrm>
            <a:off x="5598369" y="5791200"/>
            <a:ext cx="2362200" cy="369332"/>
          </a:xfrm>
          <a:prstGeom prst="rect">
            <a:avLst/>
          </a:prstGeom>
          <a:noFill/>
        </p:spPr>
        <p:txBody>
          <a:bodyPr wrap="square" rtlCol="0">
            <a:spAutoFit/>
          </a:bodyPr>
          <a:lstStyle/>
          <a:p>
            <a:pPr algn="ctr"/>
            <a:r>
              <a:rPr lang="en-US"/>
              <a:t>Zonally Averaged</a:t>
            </a:r>
          </a:p>
        </p:txBody>
      </p:sp>
      <p:sp>
        <p:nvSpPr>
          <p:cNvPr id="13" name="TextBox 12">
            <a:extLst>
              <a:ext uri="{FF2B5EF4-FFF2-40B4-BE49-F238E27FC236}">
                <a16:creationId xmlns:a16="http://schemas.microsoft.com/office/drawing/2014/main" id="{9349B72B-CE22-4C80-AE6E-6849A60A6A70}"/>
              </a:ext>
            </a:extLst>
          </p:cNvPr>
          <p:cNvSpPr txBox="1"/>
          <p:nvPr/>
        </p:nvSpPr>
        <p:spPr>
          <a:xfrm>
            <a:off x="609600" y="1371600"/>
            <a:ext cx="8077200" cy="1477328"/>
          </a:xfrm>
          <a:prstGeom prst="rect">
            <a:avLst/>
          </a:prstGeom>
          <a:noFill/>
        </p:spPr>
        <p:txBody>
          <a:bodyPr wrap="square" rtlCol="0">
            <a:spAutoFit/>
          </a:bodyPr>
          <a:lstStyle/>
          <a:p>
            <a:r>
              <a:rPr lang="en-US"/>
              <a:t>Moist diabatic heating exhibits a large scale of variability compared to zonally averaged terms. Notice that in the zonally averaged slice, large values of latent heating are evident in most of the troposphere, with a few areas of enhanced positive heating. For the local slice, this heating is much more concentrated, though the low-level cooling appears similar. </a:t>
            </a:r>
          </a:p>
        </p:txBody>
      </p:sp>
    </p:spTree>
    <p:extLst>
      <p:ext uri="{BB962C8B-B14F-4D97-AF65-F5344CB8AC3E}">
        <p14:creationId xmlns:p14="http://schemas.microsoft.com/office/powerpoint/2010/main" val="317519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45F17-FB0F-4F18-A76F-47BAF56E7658}"/>
              </a:ext>
            </a:extLst>
          </p:cNvPr>
          <p:cNvSpPr>
            <a:spLocks noGrp="1"/>
          </p:cNvSpPr>
          <p:nvPr>
            <p:ph type="title"/>
          </p:nvPr>
        </p:nvSpPr>
        <p:spPr/>
        <p:txBody>
          <a:bodyPr>
            <a:normAutofit fontScale="90000"/>
          </a:bodyPr>
          <a:lstStyle/>
          <a:p>
            <a:r>
              <a:rPr lang="en-US"/>
              <a:t>Global Mean vs. Local: Total Radiational Heating</a:t>
            </a:r>
          </a:p>
        </p:txBody>
      </p:sp>
      <p:pic>
        <p:nvPicPr>
          <p:cNvPr id="5" name="Picture 4">
            <a:extLst>
              <a:ext uri="{FF2B5EF4-FFF2-40B4-BE49-F238E27FC236}">
                <a16:creationId xmlns:a16="http://schemas.microsoft.com/office/drawing/2014/main" id="{56D6E6EF-FD0D-4ACD-965F-5BFFF5F51768}"/>
              </a:ext>
            </a:extLst>
          </p:cNvPr>
          <p:cNvPicPr>
            <a:picLocks noChangeAspect="1"/>
          </p:cNvPicPr>
          <p:nvPr/>
        </p:nvPicPr>
        <p:blipFill>
          <a:blip r:embed="rId2"/>
          <a:stretch>
            <a:fillRect/>
          </a:stretch>
        </p:blipFill>
        <p:spPr>
          <a:xfrm>
            <a:off x="4648815" y="2600827"/>
            <a:ext cx="4495185" cy="3352800"/>
          </a:xfrm>
          <a:prstGeom prst="rect">
            <a:avLst/>
          </a:prstGeom>
        </p:spPr>
      </p:pic>
      <p:pic>
        <p:nvPicPr>
          <p:cNvPr id="8" name="Picture 7">
            <a:extLst>
              <a:ext uri="{FF2B5EF4-FFF2-40B4-BE49-F238E27FC236}">
                <a16:creationId xmlns:a16="http://schemas.microsoft.com/office/drawing/2014/main" id="{311359A8-976D-47E8-8033-D99E7E3E8F1B}"/>
              </a:ext>
            </a:extLst>
          </p:cNvPr>
          <p:cNvPicPr>
            <a:picLocks noChangeAspect="1"/>
          </p:cNvPicPr>
          <p:nvPr/>
        </p:nvPicPr>
        <p:blipFill>
          <a:blip r:embed="rId3"/>
          <a:stretch>
            <a:fillRect/>
          </a:stretch>
        </p:blipFill>
        <p:spPr>
          <a:xfrm>
            <a:off x="0" y="2763253"/>
            <a:ext cx="4495185" cy="3027947"/>
          </a:xfrm>
          <a:prstGeom prst="rect">
            <a:avLst/>
          </a:prstGeom>
        </p:spPr>
      </p:pic>
      <p:sp>
        <p:nvSpPr>
          <p:cNvPr id="9" name="TextBox 8">
            <a:extLst>
              <a:ext uri="{FF2B5EF4-FFF2-40B4-BE49-F238E27FC236}">
                <a16:creationId xmlns:a16="http://schemas.microsoft.com/office/drawing/2014/main" id="{A3BF5094-754E-4639-9C21-302BCD39E85E}"/>
              </a:ext>
            </a:extLst>
          </p:cNvPr>
          <p:cNvSpPr txBox="1"/>
          <p:nvPr/>
        </p:nvSpPr>
        <p:spPr>
          <a:xfrm>
            <a:off x="1219200" y="5791200"/>
            <a:ext cx="2362200" cy="369332"/>
          </a:xfrm>
          <a:prstGeom prst="rect">
            <a:avLst/>
          </a:prstGeom>
          <a:noFill/>
        </p:spPr>
        <p:txBody>
          <a:bodyPr wrap="square" rtlCol="0">
            <a:spAutoFit/>
          </a:bodyPr>
          <a:lstStyle/>
          <a:p>
            <a:pPr algn="ctr"/>
            <a:r>
              <a:rPr lang="en-US"/>
              <a:t>Local slice (at 89W)</a:t>
            </a:r>
          </a:p>
        </p:txBody>
      </p:sp>
      <p:sp>
        <p:nvSpPr>
          <p:cNvPr id="10" name="TextBox 9">
            <a:extLst>
              <a:ext uri="{FF2B5EF4-FFF2-40B4-BE49-F238E27FC236}">
                <a16:creationId xmlns:a16="http://schemas.microsoft.com/office/drawing/2014/main" id="{1CE2D96A-51D8-499D-9144-B5FADA864641}"/>
              </a:ext>
            </a:extLst>
          </p:cNvPr>
          <p:cNvSpPr txBox="1"/>
          <p:nvPr/>
        </p:nvSpPr>
        <p:spPr>
          <a:xfrm>
            <a:off x="5598369" y="5791200"/>
            <a:ext cx="2362200" cy="369332"/>
          </a:xfrm>
          <a:prstGeom prst="rect">
            <a:avLst/>
          </a:prstGeom>
          <a:noFill/>
        </p:spPr>
        <p:txBody>
          <a:bodyPr wrap="square" rtlCol="0">
            <a:spAutoFit/>
          </a:bodyPr>
          <a:lstStyle/>
          <a:p>
            <a:pPr algn="ctr"/>
            <a:r>
              <a:rPr lang="en-US"/>
              <a:t>Zonally Averaged</a:t>
            </a:r>
          </a:p>
        </p:txBody>
      </p:sp>
      <p:sp>
        <p:nvSpPr>
          <p:cNvPr id="11" name="TextBox 10">
            <a:extLst>
              <a:ext uri="{FF2B5EF4-FFF2-40B4-BE49-F238E27FC236}">
                <a16:creationId xmlns:a16="http://schemas.microsoft.com/office/drawing/2014/main" id="{FE5FC936-DAF1-47E1-903A-D17946DAAD57}"/>
              </a:ext>
            </a:extLst>
          </p:cNvPr>
          <p:cNvSpPr txBox="1"/>
          <p:nvPr/>
        </p:nvSpPr>
        <p:spPr>
          <a:xfrm>
            <a:off x="609600" y="1371600"/>
            <a:ext cx="8077200" cy="1200329"/>
          </a:xfrm>
          <a:prstGeom prst="rect">
            <a:avLst/>
          </a:prstGeom>
          <a:noFill/>
        </p:spPr>
        <p:txBody>
          <a:bodyPr wrap="square" rtlCol="0">
            <a:spAutoFit/>
          </a:bodyPr>
          <a:lstStyle/>
          <a:p>
            <a:r>
              <a:rPr lang="en-US"/>
              <a:t>Variability also exists in the total radiational heating term, likely the result of local cloud impacts. However, the general behavior in the troposphere still exhibits cooling, with small pockets of heating we will later attribute to clouds. Notice the generally cloud-free stratosphere remains much the same in the local and avg. slices. </a:t>
            </a:r>
          </a:p>
        </p:txBody>
      </p:sp>
    </p:spTree>
    <p:extLst>
      <p:ext uri="{BB962C8B-B14F-4D97-AF65-F5344CB8AC3E}">
        <p14:creationId xmlns:p14="http://schemas.microsoft.com/office/powerpoint/2010/main" val="4173991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a:t>Global Mean vs. Local: Longwave Radiational Heating</a:t>
            </a:r>
          </a:p>
        </p:txBody>
      </p:sp>
      <p:pic>
        <p:nvPicPr>
          <p:cNvPr id="4" name="Picture 3">
            <a:extLst>
              <a:ext uri="{FF2B5EF4-FFF2-40B4-BE49-F238E27FC236}">
                <a16:creationId xmlns:a16="http://schemas.microsoft.com/office/drawing/2014/main" id="{B45427B3-4286-4E0E-AA3E-6DF40362376D}"/>
              </a:ext>
            </a:extLst>
          </p:cNvPr>
          <p:cNvPicPr>
            <a:picLocks noChangeAspect="1"/>
          </p:cNvPicPr>
          <p:nvPr/>
        </p:nvPicPr>
        <p:blipFill>
          <a:blip r:embed="rId2"/>
          <a:stretch>
            <a:fillRect/>
          </a:stretch>
        </p:blipFill>
        <p:spPr>
          <a:xfrm>
            <a:off x="4724400" y="2583543"/>
            <a:ext cx="4549939" cy="3392021"/>
          </a:xfrm>
          <a:prstGeom prst="rect">
            <a:avLst/>
          </a:prstGeom>
        </p:spPr>
      </p:pic>
      <p:pic>
        <p:nvPicPr>
          <p:cNvPr id="8" name="Picture 7">
            <a:extLst>
              <a:ext uri="{FF2B5EF4-FFF2-40B4-BE49-F238E27FC236}">
                <a16:creationId xmlns:a16="http://schemas.microsoft.com/office/drawing/2014/main" id="{E593FF68-AE8B-4860-9295-CCEC7AC85070}"/>
              </a:ext>
            </a:extLst>
          </p:cNvPr>
          <p:cNvPicPr>
            <a:picLocks noChangeAspect="1"/>
          </p:cNvPicPr>
          <p:nvPr/>
        </p:nvPicPr>
        <p:blipFill>
          <a:blip r:embed="rId3"/>
          <a:stretch>
            <a:fillRect/>
          </a:stretch>
        </p:blipFill>
        <p:spPr>
          <a:xfrm>
            <a:off x="152400" y="2514600"/>
            <a:ext cx="4419600" cy="3338286"/>
          </a:xfrm>
          <a:prstGeom prst="rect">
            <a:avLst/>
          </a:prstGeom>
        </p:spPr>
      </p:pic>
      <p:sp>
        <p:nvSpPr>
          <p:cNvPr id="9" name="TextBox 8">
            <a:extLst>
              <a:ext uri="{FF2B5EF4-FFF2-40B4-BE49-F238E27FC236}">
                <a16:creationId xmlns:a16="http://schemas.microsoft.com/office/drawing/2014/main" id="{80CEF8E4-E3A2-4BD9-B2C3-0741DD0B5343}"/>
              </a:ext>
            </a:extLst>
          </p:cNvPr>
          <p:cNvSpPr txBox="1"/>
          <p:nvPr/>
        </p:nvSpPr>
        <p:spPr>
          <a:xfrm>
            <a:off x="1219200" y="5791200"/>
            <a:ext cx="2362200" cy="369332"/>
          </a:xfrm>
          <a:prstGeom prst="rect">
            <a:avLst/>
          </a:prstGeom>
          <a:noFill/>
        </p:spPr>
        <p:txBody>
          <a:bodyPr wrap="square" rtlCol="0">
            <a:spAutoFit/>
          </a:bodyPr>
          <a:lstStyle/>
          <a:p>
            <a:pPr algn="ctr"/>
            <a:r>
              <a:rPr lang="en-US"/>
              <a:t>Local slice (at 89W)</a:t>
            </a:r>
          </a:p>
        </p:txBody>
      </p:sp>
      <p:sp>
        <p:nvSpPr>
          <p:cNvPr id="10" name="TextBox 9">
            <a:extLst>
              <a:ext uri="{FF2B5EF4-FFF2-40B4-BE49-F238E27FC236}">
                <a16:creationId xmlns:a16="http://schemas.microsoft.com/office/drawing/2014/main" id="{0D747616-CD62-488F-865D-E922635C5C4D}"/>
              </a:ext>
            </a:extLst>
          </p:cNvPr>
          <p:cNvSpPr txBox="1"/>
          <p:nvPr/>
        </p:nvSpPr>
        <p:spPr>
          <a:xfrm>
            <a:off x="5598369" y="5791200"/>
            <a:ext cx="2362200" cy="369332"/>
          </a:xfrm>
          <a:prstGeom prst="rect">
            <a:avLst/>
          </a:prstGeom>
          <a:noFill/>
        </p:spPr>
        <p:txBody>
          <a:bodyPr wrap="square" rtlCol="0">
            <a:spAutoFit/>
          </a:bodyPr>
          <a:lstStyle/>
          <a:p>
            <a:pPr algn="ctr"/>
            <a:r>
              <a:rPr lang="en-US"/>
              <a:t>Zonally Averaged</a:t>
            </a:r>
          </a:p>
        </p:txBody>
      </p:sp>
      <p:sp>
        <p:nvSpPr>
          <p:cNvPr id="11" name="TextBox 10">
            <a:extLst>
              <a:ext uri="{FF2B5EF4-FFF2-40B4-BE49-F238E27FC236}">
                <a16:creationId xmlns:a16="http://schemas.microsoft.com/office/drawing/2014/main" id="{7C4B6997-8D73-436A-B7E1-34E7794122FB}"/>
              </a:ext>
            </a:extLst>
          </p:cNvPr>
          <p:cNvSpPr txBox="1"/>
          <p:nvPr/>
        </p:nvSpPr>
        <p:spPr>
          <a:xfrm>
            <a:off x="609600" y="1371600"/>
            <a:ext cx="8077200" cy="1200329"/>
          </a:xfrm>
          <a:prstGeom prst="rect">
            <a:avLst/>
          </a:prstGeom>
          <a:noFill/>
        </p:spPr>
        <p:txBody>
          <a:bodyPr wrap="square" rtlCol="0">
            <a:spAutoFit/>
          </a:bodyPr>
          <a:lstStyle/>
          <a:p>
            <a:r>
              <a:rPr lang="en-US"/>
              <a:t>Breaking down the radiative heating term, I noticed the longwave radiation again appears to be mostly negative throughout the troposphere in both the local and zonally averaged slices. However, notice the variability in the concentration of cooling, and even the presence of longwave heating in small tropospheric pockets. </a:t>
            </a:r>
          </a:p>
        </p:txBody>
      </p:sp>
    </p:spTree>
    <p:extLst>
      <p:ext uri="{BB962C8B-B14F-4D97-AF65-F5344CB8AC3E}">
        <p14:creationId xmlns:p14="http://schemas.microsoft.com/office/powerpoint/2010/main" val="1459496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a:t>Global Mean vs. Local: Solar Radiational Heating</a:t>
            </a:r>
          </a:p>
        </p:txBody>
      </p:sp>
      <p:pic>
        <p:nvPicPr>
          <p:cNvPr id="4" name="Picture 3">
            <a:extLst>
              <a:ext uri="{FF2B5EF4-FFF2-40B4-BE49-F238E27FC236}">
                <a16:creationId xmlns:a16="http://schemas.microsoft.com/office/drawing/2014/main" id="{3856B898-BD56-48AD-8617-59A1F1A838CC}"/>
              </a:ext>
            </a:extLst>
          </p:cNvPr>
          <p:cNvPicPr>
            <a:picLocks noChangeAspect="1"/>
          </p:cNvPicPr>
          <p:nvPr/>
        </p:nvPicPr>
        <p:blipFill>
          <a:blip r:embed="rId2"/>
          <a:stretch>
            <a:fillRect/>
          </a:stretch>
        </p:blipFill>
        <p:spPr>
          <a:xfrm>
            <a:off x="4704735" y="2286000"/>
            <a:ext cx="4439265" cy="3276600"/>
          </a:xfrm>
          <a:prstGeom prst="rect">
            <a:avLst/>
          </a:prstGeom>
        </p:spPr>
      </p:pic>
      <p:pic>
        <p:nvPicPr>
          <p:cNvPr id="8" name="Picture 7">
            <a:extLst>
              <a:ext uri="{FF2B5EF4-FFF2-40B4-BE49-F238E27FC236}">
                <a16:creationId xmlns:a16="http://schemas.microsoft.com/office/drawing/2014/main" id="{309F261D-2ED1-4E09-B803-0B4B661A2A54}"/>
              </a:ext>
            </a:extLst>
          </p:cNvPr>
          <p:cNvPicPr>
            <a:picLocks noChangeAspect="1"/>
          </p:cNvPicPr>
          <p:nvPr/>
        </p:nvPicPr>
        <p:blipFill>
          <a:blip r:embed="rId3"/>
          <a:stretch>
            <a:fillRect/>
          </a:stretch>
        </p:blipFill>
        <p:spPr>
          <a:xfrm>
            <a:off x="27992" y="2278224"/>
            <a:ext cx="4343400" cy="3276052"/>
          </a:xfrm>
          <a:prstGeom prst="rect">
            <a:avLst/>
          </a:prstGeom>
        </p:spPr>
      </p:pic>
      <p:sp>
        <p:nvSpPr>
          <p:cNvPr id="9" name="TextBox 8">
            <a:extLst>
              <a:ext uri="{FF2B5EF4-FFF2-40B4-BE49-F238E27FC236}">
                <a16:creationId xmlns:a16="http://schemas.microsoft.com/office/drawing/2014/main" id="{6A431B08-D61D-4FD5-90A9-E1C072D22DBF}"/>
              </a:ext>
            </a:extLst>
          </p:cNvPr>
          <p:cNvSpPr txBox="1"/>
          <p:nvPr/>
        </p:nvSpPr>
        <p:spPr>
          <a:xfrm>
            <a:off x="1219200" y="5791200"/>
            <a:ext cx="2362200" cy="369332"/>
          </a:xfrm>
          <a:prstGeom prst="rect">
            <a:avLst/>
          </a:prstGeom>
          <a:noFill/>
        </p:spPr>
        <p:txBody>
          <a:bodyPr wrap="square" rtlCol="0">
            <a:spAutoFit/>
          </a:bodyPr>
          <a:lstStyle/>
          <a:p>
            <a:pPr algn="ctr"/>
            <a:r>
              <a:rPr lang="en-US"/>
              <a:t>Local slice (at 89W)</a:t>
            </a:r>
          </a:p>
        </p:txBody>
      </p:sp>
      <p:sp>
        <p:nvSpPr>
          <p:cNvPr id="10" name="TextBox 9">
            <a:extLst>
              <a:ext uri="{FF2B5EF4-FFF2-40B4-BE49-F238E27FC236}">
                <a16:creationId xmlns:a16="http://schemas.microsoft.com/office/drawing/2014/main" id="{E4C3284A-C5FA-4B1C-B537-755EE1B69575}"/>
              </a:ext>
            </a:extLst>
          </p:cNvPr>
          <p:cNvSpPr txBox="1"/>
          <p:nvPr/>
        </p:nvSpPr>
        <p:spPr>
          <a:xfrm>
            <a:off x="5598369" y="5791200"/>
            <a:ext cx="2362200" cy="369332"/>
          </a:xfrm>
          <a:prstGeom prst="rect">
            <a:avLst/>
          </a:prstGeom>
          <a:noFill/>
        </p:spPr>
        <p:txBody>
          <a:bodyPr wrap="square" rtlCol="0">
            <a:spAutoFit/>
          </a:bodyPr>
          <a:lstStyle/>
          <a:p>
            <a:pPr algn="ctr"/>
            <a:r>
              <a:rPr lang="en-US"/>
              <a:t>Zonally Averaged</a:t>
            </a:r>
          </a:p>
        </p:txBody>
      </p:sp>
      <p:sp>
        <p:nvSpPr>
          <p:cNvPr id="11" name="TextBox 10">
            <a:extLst>
              <a:ext uri="{FF2B5EF4-FFF2-40B4-BE49-F238E27FC236}">
                <a16:creationId xmlns:a16="http://schemas.microsoft.com/office/drawing/2014/main" id="{043A816A-E131-419B-AE31-05D649824CC5}"/>
              </a:ext>
            </a:extLst>
          </p:cNvPr>
          <p:cNvSpPr txBox="1"/>
          <p:nvPr/>
        </p:nvSpPr>
        <p:spPr>
          <a:xfrm>
            <a:off x="609600" y="1371600"/>
            <a:ext cx="8077200" cy="923330"/>
          </a:xfrm>
          <a:prstGeom prst="rect">
            <a:avLst/>
          </a:prstGeom>
          <a:noFill/>
        </p:spPr>
        <p:txBody>
          <a:bodyPr wrap="square" rtlCol="0">
            <a:spAutoFit/>
          </a:bodyPr>
          <a:lstStyle/>
          <a:p>
            <a:r>
              <a:rPr lang="en-US"/>
              <a:t>Less noticeable variability exists in shortwave radiation for the local slice versus the zonally averaged slice. There is a general heating term throughout the troposphere. However, notice small pockets of concentrated values, likely associated with clouds. </a:t>
            </a:r>
          </a:p>
        </p:txBody>
      </p:sp>
    </p:spTree>
    <p:extLst>
      <p:ext uri="{BB962C8B-B14F-4D97-AF65-F5344CB8AC3E}">
        <p14:creationId xmlns:p14="http://schemas.microsoft.com/office/powerpoint/2010/main" val="1461450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B36F-AEEA-49BE-9BF0-1FCC3AF4550E}"/>
              </a:ext>
            </a:extLst>
          </p:cNvPr>
          <p:cNvSpPr>
            <a:spLocks noGrp="1"/>
          </p:cNvSpPr>
          <p:nvPr>
            <p:ph type="title"/>
          </p:nvPr>
        </p:nvSpPr>
        <p:spPr/>
        <p:txBody>
          <a:bodyPr>
            <a:normAutofit fontScale="90000"/>
          </a:bodyPr>
          <a:lstStyle/>
          <a:p>
            <a:r>
              <a:rPr lang="en-US"/>
              <a:t>Global Mean vs. Local: Turbulent Heating</a:t>
            </a:r>
          </a:p>
        </p:txBody>
      </p:sp>
      <p:pic>
        <p:nvPicPr>
          <p:cNvPr id="4" name="Picture 3">
            <a:extLst>
              <a:ext uri="{FF2B5EF4-FFF2-40B4-BE49-F238E27FC236}">
                <a16:creationId xmlns:a16="http://schemas.microsoft.com/office/drawing/2014/main" id="{FF47D4B5-5167-4099-BFAE-EDBE63316E47}"/>
              </a:ext>
            </a:extLst>
          </p:cNvPr>
          <p:cNvPicPr>
            <a:picLocks noChangeAspect="1"/>
          </p:cNvPicPr>
          <p:nvPr/>
        </p:nvPicPr>
        <p:blipFill>
          <a:blip r:embed="rId2"/>
          <a:stretch>
            <a:fillRect/>
          </a:stretch>
        </p:blipFill>
        <p:spPr>
          <a:xfrm>
            <a:off x="4512338" y="2286000"/>
            <a:ext cx="4650325" cy="3505200"/>
          </a:xfrm>
          <a:prstGeom prst="rect">
            <a:avLst/>
          </a:prstGeom>
        </p:spPr>
      </p:pic>
      <p:pic>
        <p:nvPicPr>
          <p:cNvPr id="8" name="Picture 7">
            <a:extLst>
              <a:ext uri="{FF2B5EF4-FFF2-40B4-BE49-F238E27FC236}">
                <a16:creationId xmlns:a16="http://schemas.microsoft.com/office/drawing/2014/main" id="{C337E3A6-4020-460C-8985-6DCBC07C35E7}"/>
              </a:ext>
            </a:extLst>
          </p:cNvPr>
          <p:cNvPicPr>
            <a:picLocks noChangeAspect="1"/>
          </p:cNvPicPr>
          <p:nvPr/>
        </p:nvPicPr>
        <p:blipFill>
          <a:blip r:embed="rId3"/>
          <a:stretch>
            <a:fillRect/>
          </a:stretch>
        </p:blipFill>
        <p:spPr>
          <a:xfrm>
            <a:off x="29549" y="2836780"/>
            <a:ext cx="4114800" cy="3082760"/>
          </a:xfrm>
          <a:prstGeom prst="rect">
            <a:avLst/>
          </a:prstGeom>
        </p:spPr>
      </p:pic>
      <p:sp>
        <p:nvSpPr>
          <p:cNvPr id="9" name="TextBox 8">
            <a:extLst>
              <a:ext uri="{FF2B5EF4-FFF2-40B4-BE49-F238E27FC236}">
                <a16:creationId xmlns:a16="http://schemas.microsoft.com/office/drawing/2014/main" id="{FAEE5529-8521-43A0-9837-FBA968C20782}"/>
              </a:ext>
            </a:extLst>
          </p:cNvPr>
          <p:cNvSpPr txBox="1"/>
          <p:nvPr/>
        </p:nvSpPr>
        <p:spPr>
          <a:xfrm>
            <a:off x="1219200" y="5791200"/>
            <a:ext cx="2362200" cy="369332"/>
          </a:xfrm>
          <a:prstGeom prst="rect">
            <a:avLst/>
          </a:prstGeom>
          <a:noFill/>
        </p:spPr>
        <p:txBody>
          <a:bodyPr wrap="square" rtlCol="0">
            <a:spAutoFit/>
          </a:bodyPr>
          <a:lstStyle/>
          <a:p>
            <a:pPr algn="ctr"/>
            <a:r>
              <a:rPr lang="en-US"/>
              <a:t>Local slice (at 89W)</a:t>
            </a:r>
          </a:p>
        </p:txBody>
      </p:sp>
      <p:sp>
        <p:nvSpPr>
          <p:cNvPr id="10" name="TextBox 9">
            <a:extLst>
              <a:ext uri="{FF2B5EF4-FFF2-40B4-BE49-F238E27FC236}">
                <a16:creationId xmlns:a16="http://schemas.microsoft.com/office/drawing/2014/main" id="{663BF369-3B2F-455D-986B-D4E1D39F5F4D}"/>
              </a:ext>
            </a:extLst>
          </p:cNvPr>
          <p:cNvSpPr txBox="1"/>
          <p:nvPr/>
        </p:nvSpPr>
        <p:spPr>
          <a:xfrm>
            <a:off x="5598369" y="5791200"/>
            <a:ext cx="2362200" cy="369332"/>
          </a:xfrm>
          <a:prstGeom prst="rect">
            <a:avLst/>
          </a:prstGeom>
          <a:noFill/>
        </p:spPr>
        <p:txBody>
          <a:bodyPr wrap="square" rtlCol="0">
            <a:spAutoFit/>
          </a:bodyPr>
          <a:lstStyle/>
          <a:p>
            <a:pPr algn="ctr"/>
            <a:r>
              <a:rPr lang="en-US"/>
              <a:t>Zonally Averaged</a:t>
            </a:r>
          </a:p>
        </p:txBody>
      </p:sp>
      <p:sp>
        <p:nvSpPr>
          <p:cNvPr id="11" name="TextBox 10">
            <a:extLst>
              <a:ext uri="{FF2B5EF4-FFF2-40B4-BE49-F238E27FC236}">
                <a16:creationId xmlns:a16="http://schemas.microsoft.com/office/drawing/2014/main" id="{8C4546D2-CCC7-4B16-A25B-019E8B12643C}"/>
              </a:ext>
            </a:extLst>
          </p:cNvPr>
          <p:cNvSpPr txBox="1"/>
          <p:nvPr/>
        </p:nvSpPr>
        <p:spPr>
          <a:xfrm>
            <a:off x="609600" y="1371600"/>
            <a:ext cx="8077200" cy="923330"/>
          </a:xfrm>
          <a:prstGeom prst="rect">
            <a:avLst/>
          </a:prstGeom>
          <a:noFill/>
        </p:spPr>
        <p:txBody>
          <a:bodyPr wrap="square" rtlCol="0">
            <a:spAutoFit/>
          </a:bodyPr>
          <a:lstStyle/>
          <a:p>
            <a:r>
              <a:rPr lang="en-US"/>
              <a:t>I found the least amount of variability between local and zonally averaged slices in </a:t>
            </a:r>
            <a:r>
              <a:rPr lang="en-US" i="1"/>
              <a:t>pattern</a:t>
            </a:r>
            <a:r>
              <a:rPr lang="en-US"/>
              <a:t> of turbulent heating. Notice both have high concentrations of heating right next to surface, and smaller magnitude cooling right above.  </a:t>
            </a:r>
          </a:p>
        </p:txBody>
      </p:sp>
    </p:spTree>
    <p:extLst>
      <p:ext uri="{BB962C8B-B14F-4D97-AF65-F5344CB8AC3E}">
        <p14:creationId xmlns:p14="http://schemas.microsoft.com/office/powerpoint/2010/main" val="13400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F01B8-7341-460B-859C-DC8828D7DD01}"/>
              </a:ext>
            </a:extLst>
          </p:cNvPr>
          <p:cNvSpPr>
            <a:spLocks noGrp="1"/>
          </p:cNvSpPr>
          <p:nvPr>
            <p:ph type="title"/>
          </p:nvPr>
        </p:nvSpPr>
        <p:spPr/>
        <p:txBody>
          <a:bodyPr>
            <a:normAutofit fontScale="90000"/>
          </a:bodyPr>
          <a:lstStyle/>
          <a:p>
            <a:r>
              <a:rPr lang="en-US"/>
              <a:t>What’s more variable – moisture or radiation?</a:t>
            </a:r>
          </a:p>
        </p:txBody>
      </p:sp>
      <p:sp>
        <p:nvSpPr>
          <p:cNvPr id="3" name="Content Placeholder 2">
            <a:extLst>
              <a:ext uri="{FF2B5EF4-FFF2-40B4-BE49-F238E27FC236}">
                <a16:creationId xmlns:a16="http://schemas.microsoft.com/office/drawing/2014/main" id="{6798651A-1F99-442E-91D5-D0D5430A3621}"/>
              </a:ext>
            </a:extLst>
          </p:cNvPr>
          <p:cNvSpPr>
            <a:spLocks noGrp="1"/>
          </p:cNvSpPr>
          <p:nvPr>
            <p:ph idx="1"/>
          </p:nvPr>
        </p:nvSpPr>
        <p:spPr>
          <a:xfrm>
            <a:off x="457200" y="1600201"/>
            <a:ext cx="8229600" cy="2133600"/>
          </a:xfrm>
        </p:spPr>
        <p:txBody>
          <a:bodyPr>
            <a:normAutofit fontScale="85000" lnSpcReduction="20000"/>
          </a:bodyPr>
          <a:lstStyle/>
          <a:p>
            <a:pPr marL="0" indent="0">
              <a:buNone/>
            </a:pPr>
            <a:r>
              <a:rPr lang="en-US" sz="2000"/>
              <a:t>As noted in the previous slides, both radiation and moisture heating experienced variations in the pattern of local behavior compared to a zonally averaged mean. However, the moisture term appeared much more concentrated and variable in the local slice than the radiation term. This can also be illustrated by comparing slices of each of these terms at different longitudes. While </a:t>
            </a:r>
            <a:r>
              <a:rPr lang="en-US" sz="2000" u="sng"/>
              <a:t>both</a:t>
            </a:r>
            <a:r>
              <a:rPr lang="en-US" sz="2000"/>
              <a:t> show local differences, the concentration of latent heat release is intrinsically connected to convective activity which is incredibly variable in space and time. While longwave radiation is partially connected to cloud distribution, the general pattern of LW and SW radiation throughout the troposphere is relative similar neglecting the local cloud impacts.  </a:t>
            </a:r>
          </a:p>
        </p:txBody>
      </p:sp>
      <p:pic>
        <p:nvPicPr>
          <p:cNvPr id="4" name="Picture 3">
            <a:extLst>
              <a:ext uri="{FF2B5EF4-FFF2-40B4-BE49-F238E27FC236}">
                <a16:creationId xmlns:a16="http://schemas.microsoft.com/office/drawing/2014/main" id="{8F21371F-B447-4AF1-A41B-D934D60ECE86}"/>
              </a:ext>
            </a:extLst>
          </p:cNvPr>
          <p:cNvPicPr>
            <a:picLocks noChangeAspect="1"/>
          </p:cNvPicPr>
          <p:nvPr/>
        </p:nvPicPr>
        <p:blipFill>
          <a:blip r:embed="rId2"/>
          <a:stretch>
            <a:fillRect/>
          </a:stretch>
        </p:blipFill>
        <p:spPr>
          <a:xfrm>
            <a:off x="914400" y="3733800"/>
            <a:ext cx="3581400" cy="1414754"/>
          </a:xfrm>
          <a:prstGeom prst="rect">
            <a:avLst/>
          </a:prstGeom>
        </p:spPr>
      </p:pic>
      <p:pic>
        <p:nvPicPr>
          <p:cNvPr id="5" name="Picture 4">
            <a:extLst>
              <a:ext uri="{FF2B5EF4-FFF2-40B4-BE49-F238E27FC236}">
                <a16:creationId xmlns:a16="http://schemas.microsoft.com/office/drawing/2014/main" id="{0CDAFD4E-5828-479E-8AAC-58B345455E58}"/>
              </a:ext>
            </a:extLst>
          </p:cNvPr>
          <p:cNvPicPr>
            <a:picLocks noChangeAspect="1"/>
          </p:cNvPicPr>
          <p:nvPr/>
        </p:nvPicPr>
        <p:blipFill>
          <a:blip r:embed="rId3"/>
          <a:stretch>
            <a:fillRect/>
          </a:stretch>
        </p:blipFill>
        <p:spPr>
          <a:xfrm>
            <a:off x="4724399" y="3793477"/>
            <a:ext cx="4191000" cy="1295400"/>
          </a:xfrm>
          <a:prstGeom prst="rect">
            <a:avLst/>
          </a:prstGeom>
        </p:spPr>
      </p:pic>
      <p:pic>
        <p:nvPicPr>
          <p:cNvPr id="7" name="Picture 6" descr="A picture containing water, sitting, boat, table&#10;&#10;Description automatically generated">
            <a:extLst>
              <a:ext uri="{FF2B5EF4-FFF2-40B4-BE49-F238E27FC236}">
                <a16:creationId xmlns:a16="http://schemas.microsoft.com/office/drawing/2014/main" id="{28B2AE33-7329-410C-A4A3-A4C0BD6B5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475" y="5141394"/>
            <a:ext cx="3896923" cy="1482949"/>
          </a:xfrm>
          <a:prstGeom prst="rect">
            <a:avLst/>
          </a:prstGeom>
        </p:spPr>
      </p:pic>
      <p:pic>
        <p:nvPicPr>
          <p:cNvPr id="9" name="Picture 8" descr="A close up of a colorful background&#10;&#10;Description automatically generated">
            <a:extLst>
              <a:ext uri="{FF2B5EF4-FFF2-40B4-BE49-F238E27FC236}">
                <a16:creationId xmlns:a16="http://schemas.microsoft.com/office/drawing/2014/main" id="{FE4363CC-24B2-4BF6-9840-202CF32EF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5257800"/>
            <a:ext cx="3799276" cy="1414754"/>
          </a:xfrm>
          <a:prstGeom prst="rect">
            <a:avLst/>
          </a:prstGeom>
        </p:spPr>
      </p:pic>
      <p:sp>
        <p:nvSpPr>
          <p:cNvPr id="10" name="TextBox 9">
            <a:extLst>
              <a:ext uri="{FF2B5EF4-FFF2-40B4-BE49-F238E27FC236}">
                <a16:creationId xmlns:a16="http://schemas.microsoft.com/office/drawing/2014/main" id="{2520C075-00D7-48CD-B613-C2BE2B87B683}"/>
              </a:ext>
            </a:extLst>
          </p:cNvPr>
          <p:cNvSpPr txBox="1"/>
          <p:nvPr/>
        </p:nvSpPr>
        <p:spPr>
          <a:xfrm>
            <a:off x="-1555" y="4106057"/>
            <a:ext cx="992155" cy="369332"/>
          </a:xfrm>
          <a:prstGeom prst="rect">
            <a:avLst/>
          </a:prstGeom>
          <a:noFill/>
        </p:spPr>
        <p:txBody>
          <a:bodyPr wrap="square" rtlCol="0">
            <a:spAutoFit/>
          </a:bodyPr>
          <a:lstStyle/>
          <a:p>
            <a:pPr algn="ctr"/>
            <a:r>
              <a:rPr lang="en-US"/>
              <a:t>89W</a:t>
            </a:r>
          </a:p>
        </p:txBody>
      </p:sp>
      <p:sp>
        <p:nvSpPr>
          <p:cNvPr id="11" name="TextBox 10">
            <a:extLst>
              <a:ext uri="{FF2B5EF4-FFF2-40B4-BE49-F238E27FC236}">
                <a16:creationId xmlns:a16="http://schemas.microsoft.com/office/drawing/2014/main" id="{0E934480-CEAE-44F1-B41E-995DEE76C82E}"/>
              </a:ext>
            </a:extLst>
          </p:cNvPr>
          <p:cNvSpPr txBox="1"/>
          <p:nvPr/>
        </p:nvSpPr>
        <p:spPr>
          <a:xfrm>
            <a:off x="-38878" y="5789275"/>
            <a:ext cx="992155" cy="369332"/>
          </a:xfrm>
          <a:prstGeom prst="rect">
            <a:avLst/>
          </a:prstGeom>
          <a:noFill/>
        </p:spPr>
        <p:txBody>
          <a:bodyPr wrap="square" rtlCol="0">
            <a:spAutoFit/>
          </a:bodyPr>
          <a:lstStyle/>
          <a:p>
            <a:pPr algn="ctr"/>
            <a:r>
              <a:rPr lang="en-US"/>
              <a:t>50W</a:t>
            </a:r>
          </a:p>
        </p:txBody>
      </p:sp>
    </p:spTree>
    <p:extLst>
      <p:ext uri="{BB962C8B-B14F-4D97-AF65-F5344CB8AC3E}">
        <p14:creationId xmlns:p14="http://schemas.microsoft.com/office/powerpoint/2010/main" val="843570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2218-4484-9945-9127-0ACCB652E034}"/>
              </a:ext>
            </a:extLst>
          </p:cNvPr>
          <p:cNvSpPr>
            <a:spLocks noGrp="1"/>
          </p:cNvSpPr>
          <p:nvPr>
            <p:ph type="title"/>
          </p:nvPr>
        </p:nvSpPr>
        <p:spPr/>
        <p:txBody>
          <a:bodyPr/>
          <a:lstStyle/>
          <a:p>
            <a:r>
              <a:rPr lang="en-US">
                <a:solidFill>
                  <a:srgbClr val="FF0000"/>
                </a:solidFill>
              </a:rPr>
              <a:t>Assignment part 2: Local view</a:t>
            </a:r>
            <a:endParaRPr lang="en-US"/>
          </a:p>
        </p:txBody>
      </p:sp>
      <p:sp>
        <p:nvSpPr>
          <p:cNvPr id="3" name="Content Placeholder 2">
            <a:extLst>
              <a:ext uri="{FF2B5EF4-FFF2-40B4-BE49-F238E27FC236}">
                <a16:creationId xmlns:a16="http://schemas.microsoft.com/office/drawing/2014/main" id="{FC66B6E1-FA8E-6842-A5F2-41D4A748BDAB}"/>
              </a:ext>
            </a:extLst>
          </p:cNvPr>
          <p:cNvSpPr>
            <a:spLocks noGrp="1"/>
          </p:cNvSpPr>
          <p:nvPr>
            <p:ph idx="1"/>
          </p:nvPr>
        </p:nvSpPr>
        <p:spPr/>
        <p:txBody>
          <a:bodyPr>
            <a:normAutofit/>
          </a:bodyPr>
          <a:lstStyle/>
          <a:p>
            <a:r>
              <a:rPr lang="en-US"/>
              <a:t>Revisit cloud-radiative interactions</a:t>
            </a:r>
          </a:p>
          <a:p>
            <a:pPr lvl="1"/>
            <a:r>
              <a:rPr lang="en-US"/>
              <a:t>LW radiation can be understood as water vapor cooling, cloud top cooling, and cloud base warming. Toggle the layers to find a good example, then </a:t>
            </a:r>
            <a:r>
              <a:rPr lang="en-US">
                <a:solidFill>
                  <a:srgbClr val="FF0000"/>
                </a:solidFill>
              </a:rPr>
              <a:t>juxtapose cloud fraction and radiative heating cross-section images to show an example of a place where cloud effects are dominant</a:t>
            </a:r>
            <a:endParaRPr lang="en-US"/>
          </a:p>
        </p:txBody>
      </p:sp>
    </p:spTree>
    <p:extLst>
      <p:ext uri="{BB962C8B-B14F-4D97-AF65-F5344CB8AC3E}">
        <p14:creationId xmlns:p14="http://schemas.microsoft.com/office/powerpoint/2010/main" val="4112136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BC94-F33E-4D4B-90A8-65013B00328F}"/>
              </a:ext>
            </a:extLst>
          </p:cNvPr>
          <p:cNvSpPr>
            <a:spLocks noGrp="1"/>
          </p:cNvSpPr>
          <p:nvPr>
            <p:ph type="title"/>
          </p:nvPr>
        </p:nvSpPr>
        <p:spPr/>
        <p:txBody>
          <a:bodyPr/>
          <a:lstStyle/>
          <a:p>
            <a:r>
              <a:rPr lang="en-US"/>
              <a:t>Cloud Impacts: Answer</a:t>
            </a:r>
          </a:p>
        </p:txBody>
      </p:sp>
      <p:pic>
        <p:nvPicPr>
          <p:cNvPr id="4" name="Picture 3">
            <a:extLst>
              <a:ext uri="{FF2B5EF4-FFF2-40B4-BE49-F238E27FC236}">
                <a16:creationId xmlns:a16="http://schemas.microsoft.com/office/drawing/2014/main" id="{24D1B4C5-26CE-4FFC-826D-FF38CBA494AC}"/>
              </a:ext>
            </a:extLst>
          </p:cNvPr>
          <p:cNvPicPr>
            <a:picLocks noChangeAspect="1"/>
          </p:cNvPicPr>
          <p:nvPr/>
        </p:nvPicPr>
        <p:blipFill rotWithShape="1">
          <a:blip r:embed="rId2"/>
          <a:srcRect l="65812" r="3798"/>
          <a:stretch/>
        </p:blipFill>
        <p:spPr>
          <a:xfrm>
            <a:off x="4941766" y="2438400"/>
            <a:ext cx="2209800" cy="3870325"/>
          </a:xfrm>
          <a:prstGeom prst="rect">
            <a:avLst/>
          </a:prstGeom>
        </p:spPr>
      </p:pic>
      <p:pic>
        <p:nvPicPr>
          <p:cNvPr id="5" name="Picture 4">
            <a:extLst>
              <a:ext uri="{FF2B5EF4-FFF2-40B4-BE49-F238E27FC236}">
                <a16:creationId xmlns:a16="http://schemas.microsoft.com/office/drawing/2014/main" id="{53F5D9C5-26FD-4800-A2D0-511410BC252E}"/>
              </a:ext>
            </a:extLst>
          </p:cNvPr>
          <p:cNvPicPr>
            <a:picLocks noChangeAspect="1"/>
          </p:cNvPicPr>
          <p:nvPr/>
        </p:nvPicPr>
        <p:blipFill rotWithShape="1">
          <a:blip r:embed="rId3"/>
          <a:srcRect l="68816" r="8816"/>
          <a:stretch/>
        </p:blipFill>
        <p:spPr>
          <a:xfrm>
            <a:off x="1600200" y="2258442"/>
            <a:ext cx="2492132" cy="3959002"/>
          </a:xfrm>
          <a:prstGeom prst="rect">
            <a:avLst/>
          </a:prstGeom>
        </p:spPr>
      </p:pic>
      <p:sp>
        <p:nvSpPr>
          <p:cNvPr id="6" name="TextBox 5">
            <a:extLst>
              <a:ext uri="{FF2B5EF4-FFF2-40B4-BE49-F238E27FC236}">
                <a16:creationId xmlns:a16="http://schemas.microsoft.com/office/drawing/2014/main" id="{18ADC10C-C876-4B1F-9103-B50BD9CDB31F}"/>
              </a:ext>
            </a:extLst>
          </p:cNvPr>
          <p:cNvSpPr txBox="1"/>
          <p:nvPr/>
        </p:nvSpPr>
        <p:spPr>
          <a:xfrm>
            <a:off x="1665166" y="6126163"/>
            <a:ext cx="2362200" cy="369332"/>
          </a:xfrm>
          <a:prstGeom prst="rect">
            <a:avLst/>
          </a:prstGeom>
          <a:noFill/>
        </p:spPr>
        <p:txBody>
          <a:bodyPr wrap="square" rtlCol="0">
            <a:spAutoFit/>
          </a:bodyPr>
          <a:lstStyle/>
          <a:p>
            <a:pPr algn="ctr"/>
            <a:r>
              <a:rPr lang="en-US"/>
              <a:t>LW diabatic heating</a:t>
            </a:r>
          </a:p>
        </p:txBody>
      </p:sp>
      <p:sp>
        <p:nvSpPr>
          <p:cNvPr id="7" name="TextBox 6">
            <a:extLst>
              <a:ext uri="{FF2B5EF4-FFF2-40B4-BE49-F238E27FC236}">
                <a16:creationId xmlns:a16="http://schemas.microsoft.com/office/drawing/2014/main" id="{9F2443A9-5877-4F05-9362-F48D02F69E50}"/>
              </a:ext>
            </a:extLst>
          </p:cNvPr>
          <p:cNvSpPr txBox="1"/>
          <p:nvPr/>
        </p:nvSpPr>
        <p:spPr>
          <a:xfrm>
            <a:off x="4865566" y="6124059"/>
            <a:ext cx="2362200" cy="369332"/>
          </a:xfrm>
          <a:prstGeom prst="rect">
            <a:avLst/>
          </a:prstGeom>
          <a:noFill/>
        </p:spPr>
        <p:txBody>
          <a:bodyPr wrap="square" rtlCol="0">
            <a:spAutoFit/>
          </a:bodyPr>
          <a:lstStyle/>
          <a:p>
            <a:pPr algn="ctr"/>
            <a:r>
              <a:rPr lang="en-US"/>
              <a:t>Cloud fraction</a:t>
            </a:r>
          </a:p>
        </p:txBody>
      </p:sp>
      <p:sp>
        <p:nvSpPr>
          <p:cNvPr id="8" name="Oval 7">
            <a:extLst>
              <a:ext uri="{FF2B5EF4-FFF2-40B4-BE49-F238E27FC236}">
                <a16:creationId xmlns:a16="http://schemas.microsoft.com/office/drawing/2014/main" id="{966151BB-2F94-4D30-A9B7-DB6A264EFA0F}"/>
              </a:ext>
            </a:extLst>
          </p:cNvPr>
          <p:cNvSpPr/>
          <p:nvPr/>
        </p:nvSpPr>
        <p:spPr>
          <a:xfrm>
            <a:off x="1828800" y="3124200"/>
            <a:ext cx="838200" cy="8382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3D2C964-53E5-4C0D-B4EF-AF28F9D3819B}"/>
              </a:ext>
            </a:extLst>
          </p:cNvPr>
          <p:cNvSpPr/>
          <p:nvPr/>
        </p:nvSpPr>
        <p:spPr>
          <a:xfrm>
            <a:off x="5216242" y="3276600"/>
            <a:ext cx="838200" cy="8382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A42F67-F487-43E3-A42D-27BE96A70936}"/>
              </a:ext>
            </a:extLst>
          </p:cNvPr>
          <p:cNvSpPr>
            <a:spLocks noGrp="1"/>
          </p:cNvSpPr>
          <p:nvPr>
            <p:ph idx="1"/>
          </p:nvPr>
        </p:nvSpPr>
        <p:spPr>
          <a:xfrm>
            <a:off x="457200" y="1600201"/>
            <a:ext cx="8229600" cy="990600"/>
          </a:xfrm>
        </p:spPr>
        <p:txBody>
          <a:bodyPr>
            <a:normAutofit fontScale="70000" lnSpcReduction="20000"/>
          </a:bodyPr>
          <a:lstStyle/>
          <a:p>
            <a:pPr marL="0" indent="0">
              <a:buNone/>
            </a:pPr>
            <a:r>
              <a:rPr lang="en-US" sz="2000"/>
              <a:t>Here I have provided an example of cloud influence on LW radiation. Take not of the circled area in both the LW radiation plot and cloud fraction plot. At the bottom of the cloud, notice the large amount of radiative </a:t>
            </a:r>
            <a:r>
              <a:rPr lang="en-US" sz="2000" u="sng"/>
              <a:t>heating</a:t>
            </a:r>
            <a:r>
              <a:rPr lang="en-US" sz="2000"/>
              <a:t> associated with the cloud base absorbing LW radiation emitted from below. At the top of the cloud there is enhanced LW </a:t>
            </a:r>
            <a:r>
              <a:rPr lang="en-US" sz="2000" u="sng"/>
              <a:t>cooling</a:t>
            </a:r>
            <a:r>
              <a:rPr lang="en-US" sz="2000" i="1"/>
              <a:t> </a:t>
            </a:r>
            <a:r>
              <a:rPr lang="en-US" sz="2000"/>
              <a:t>associated with the emittance of LW radiation from the cloud, resulting in cloud top cooling. </a:t>
            </a:r>
          </a:p>
        </p:txBody>
      </p:sp>
    </p:spTree>
    <p:extLst>
      <p:ext uri="{BB962C8B-B14F-4D97-AF65-F5344CB8AC3E}">
        <p14:creationId xmlns:p14="http://schemas.microsoft.com/office/powerpoint/2010/main" val="30214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32218-4484-9945-9127-0ACCB652E034}"/>
              </a:ext>
            </a:extLst>
          </p:cNvPr>
          <p:cNvSpPr>
            <a:spLocks noGrp="1"/>
          </p:cNvSpPr>
          <p:nvPr>
            <p:ph type="title"/>
          </p:nvPr>
        </p:nvSpPr>
        <p:spPr/>
        <p:txBody>
          <a:bodyPr/>
          <a:lstStyle/>
          <a:p>
            <a:r>
              <a:rPr lang="en-US">
                <a:solidFill>
                  <a:srgbClr val="FF0000"/>
                </a:solidFill>
              </a:rPr>
              <a:t>Assignment part 2: Local view</a:t>
            </a:r>
            <a:endParaRPr lang="en-US"/>
          </a:p>
        </p:txBody>
      </p:sp>
      <p:sp>
        <p:nvSpPr>
          <p:cNvPr id="3" name="Content Placeholder 2">
            <a:extLst>
              <a:ext uri="{FF2B5EF4-FFF2-40B4-BE49-F238E27FC236}">
                <a16:creationId xmlns:a16="http://schemas.microsoft.com/office/drawing/2014/main" id="{FC66B6E1-FA8E-6842-A5F2-41D4A748BDAB}"/>
              </a:ext>
            </a:extLst>
          </p:cNvPr>
          <p:cNvSpPr>
            <a:spLocks noGrp="1"/>
          </p:cNvSpPr>
          <p:nvPr>
            <p:ph idx="1"/>
          </p:nvPr>
        </p:nvSpPr>
        <p:spPr/>
        <p:txBody>
          <a:bodyPr>
            <a:normAutofit/>
          </a:bodyPr>
          <a:lstStyle/>
          <a:p>
            <a:r>
              <a:rPr lang="en-US"/>
              <a:t>Consider the PV source term motivating this exploration. </a:t>
            </a:r>
          </a:p>
          <a:p>
            <a:pPr lvl="1"/>
            <a:r>
              <a:rPr lang="en-US">
                <a:solidFill>
                  <a:srgbClr val="FF0000"/>
                </a:solidFill>
              </a:rPr>
              <a:t>Where does the vertical gradient of heating imply large PV sources? Use arrows to annotate a couple positive and negative source regions. </a:t>
            </a:r>
          </a:p>
          <a:p>
            <a:pPr lvl="1"/>
            <a:endParaRPr lang="en-US">
              <a:solidFill>
                <a:srgbClr val="FF0000"/>
              </a:solidFill>
            </a:endParaRPr>
          </a:p>
          <a:p>
            <a:pPr lvl="1"/>
            <a:r>
              <a:rPr lang="en-US">
                <a:solidFill>
                  <a:srgbClr val="FF0000"/>
                </a:solidFill>
              </a:rPr>
              <a:t> Can you find a weather situation where this source term is a positive feedback on PV? </a:t>
            </a:r>
          </a:p>
          <a:p>
            <a:endParaRPr lang="en-US"/>
          </a:p>
        </p:txBody>
      </p:sp>
    </p:spTree>
    <p:extLst>
      <p:ext uri="{BB962C8B-B14F-4D97-AF65-F5344CB8AC3E}">
        <p14:creationId xmlns:p14="http://schemas.microsoft.com/office/powerpoint/2010/main" val="40059867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1AF37-F19F-4D3C-B3C5-718DD79595FD}"/>
              </a:ext>
            </a:extLst>
          </p:cNvPr>
          <p:cNvSpPr>
            <a:spLocks noGrp="1"/>
          </p:cNvSpPr>
          <p:nvPr>
            <p:ph type="title"/>
          </p:nvPr>
        </p:nvSpPr>
        <p:spPr/>
        <p:txBody>
          <a:bodyPr/>
          <a:lstStyle/>
          <a:p>
            <a:r>
              <a:rPr lang="en-US"/>
              <a:t>Total Heating and PV Generation</a:t>
            </a:r>
          </a:p>
        </p:txBody>
      </p:sp>
      <p:sp>
        <p:nvSpPr>
          <p:cNvPr id="3" name="Content Placeholder 2">
            <a:extLst>
              <a:ext uri="{FF2B5EF4-FFF2-40B4-BE49-F238E27FC236}">
                <a16:creationId xmlns:a16="http://schemas.microsoft.com/office/drawing/2014/main" id="{4189D3BA-A957-4584-9F64-4236FFCCC9AB}"/>
              </a:ext>
            </a:extLst>
          </p:cNvPr>
          <p:cNvSpPr>
            <a:spLocks noGrp="1"/>
          </p:cNvSpPr>
          <p:nvPr>
            <p:ph idx="1"/>
          </p:nvPr>
        </p:nvSpPr>
        <p:spPr>
          <a:xfrm>
            <a:off x="457200" y="1600201"/>
            <a:ext cx="8229600" cy="1523999"/>
          </a:xfrm>
        </p:spPr>
        <p:txBody>
          <a:bodyPr>
            <a:normAutofit fontScale="62500" lnSpcReduction="20000"/>
          </a:bodyPr>
          <a:lstStyle/>
          <a:p>
            <a:pPr marL="0" indent="0">
              <a:buNone/>
            </a:pPr>
            <a:r>
              <a:rPr lang="en-US"/>
              <a:t>Below I have annotated some regions in my PV slice with source regions for both positive and negative PV. This is all due to the relationship of PV to the vertical gradient of diabatic heating – with a positive gradient of diabatic heating (z), positive PV should be generated (positive tendency) and with a negative vertical gradient (z) of diabetic heating, should be negative tendency. </a:t>
            </a:r>
          </a:p>
        </p:txBody>
      </p:sp>
      <p:pic>
        <p:nvPicPr>
          <p:cNvPr id="4" name="Picture 3">
            <a:extLst>
              <a:ext uri="{FF2B5EF4-FFF2-40B4-BE49-F238E27FC236}">
                <a16:creationId xmlns:a16="http://schemas.microsoft.com/office/drawing/2014/main" id="{A1ADA6A4-85FC-4D59-875A-1349A84701B1}"/>
              </a:ext>
            </a:extLst>
          </p:cNvPr>
          <p:cNvPicPr>
            <a:picLocks noChangeAspect="1"/>
          </p:cNvPicPr>
          <p:nvPr/>
        </p:nvPicPr>
        <p:blipFill>
          <a:blip r:embed="rId2"/>
          <a:stretch>
            <a:fillRect/>
          </a:stretch>
        </p:blipFill>
        <p:spPr>
          <a:xfrm>
            <a:off x="524069" y="3379344"/>
            <a:ext cx="8610600" cy="3449109"/>
          </a:xfrm>
          <a:prstGeom prst="rect">
            <a:avLst/>
          </a:prstGeom>
        </p:spPr>
      </p:pic>
      <p:sp>
        <p:nvSpPr>
          <p:cNvPr id="5" name="Oval 4">
            <a:extLst>
              <a:ext uri="{FF2B5EF4-FFF2-40B4-BE49-F238E27FC236}">
                <a16:creationId xmlns:a16="http://schemas.microsoft.com/office/drawing/2014/main" id="{C4F764A3-B937-4225-99D2-5015C2307689}"/>
              </a:ext>
            </a:extLst>
          </p:cNvPr>
          <p:cNvSpPr/>
          <p:nvPr/>
        </p:nvSpPr>
        <p:spPr>
          <a:xfrm>
            <a:off x="990600" y="4391607"/>
            <a:ext cx="838200" cy="8382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EF92877-E401-4360-B191-BE92109BD51A}"/>
              </a:ext>
            </a:extLst>
          </p:cNvPr>
          <p:cNvSpPr/>
          <p:nvPr/>
        </p:nvSpPr>
        <p:spPr>
          <a:xfrm>
            <a:off x="5791200" y="5181600"/>
            <a:ext cx="1524000" cy="6096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2F6C298-4D99-4B24-9CB8-F3132C6243E8}"/>
              </a:ext>
            </a:extLst>
          </p:cNvPr>
          <p:cNvSpPr/>
          <p:nvPr/>
        </p:nvSpPr>
        <p:spPr>
          <a:xfrm>
            <a:off x="2138217" y="4268753"/>
            <a:ext cx="838200" cy="8382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0006309-3696-441C-BCD6-01978CC970C9}"/>
              </a:ext>
            </a:extLst>
          </p:cNvPr>
          <p:cNvSpPr/>
          <p:nvPr/>
        </p:nvSpPr>
        <p:spPr>
          <a:xfrm>
            <a:off x="1409700" y="5181600"/>
            <a:ext cx="1524000" cy="6096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64C721-854F-4ED6-B033-C18C1B6BA00C}"/>
              </a:ext>
            </a:extLst>
          </p:cNvPr>
          <p:cNvSpPr/>
          <p:nvPr/>
        </p:nvSpPr>
        <p:spPr>
          <a:xfrm>
            <a:off x="3051888" y="3911028"/>
            <a:ext cx="2282112" cy="609600"/>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3DA8888-259B-4CC0-9224-2F4F6786443D}"/>
              </a:ext>
            </a:extLst>
          </p:cNvPr>
          <p:cNvSpPr txBox="1"/>
          <p:nvPr/>
        </p:nvSpPr>
        <p:spPr>
          <a:xfrm>
            <a:off x="2811160" y="5845974"/>
            <a:ext cx="3102581" cy="646331"/>
          </a:xfrm>
          <a:prstGeom prst="rect">
            <a:avLst/>
          </a:prstGeom>
          <a:noFill/>
        </p:spPr>
        <p:txBody>
          <a:bodyPr wrap="none" rtlCol="0">
            <a:spAutoFit/>
          </a:bodyPr>
          <a:lstStyle/>
          <a:p>
            <a:r>
              <a:rPr lang="en-US" b="1"/>
              <a:t>Positive tendency near surface</a:t>
            </a:r>
          </a:p>
          <a:p>
            <a:r>
              <a:rPr lang="en-US" b="1"/>
              <a:t>and near tropopause</a:t>
            </a:r>
          </a:p>
        </p:txBody>
      </p:sp>
      <p:sp>
        <p:nvSpPr>
          <p:cNvPr id="11" name="TextBox 10">
            <a:extLst>
              <a:ext uri="{FF2B5EF4-FFF2-40B4-BE49-F238E27FC236}">
                <a16:creationId xmlns:a16="http://schemas.microsoft.com/office/drawing/2014/main" id="{15D89E0D-C25F-4CE3-8430-0EE764D86563}"/>
              </a:ext>
            </a:extLst>
          </p:cNvPr>
          <p:cNvSpPr txBox="1"/>
          <p:nvPr/>
        </p:nvSpPr>
        <p:spPr>
          <a:xfrm>
            <a:off x="270490" y="3857044"/>
            <a:ext cx="1964192" cy="369332"/>
          </a:xfrm>
          <a:prstGeom prst="rect">
            <a:avLst/>
          </a:prstGeom>
          <a:noFill/>
        </p:spPr>
        <p:txBody>
          <a:bodyPr wrap="none" rtlCol="0">
            <a:spAutoFit/>
          </a:bodyPr>
          <a:lstStyle/>
          <a:p>
            <a:r>
              <a:rPr lang="en-US" b="1"/>
              <a:t>Negative tendency</a:t>
            </a:r>
          </a:p>
        </p:txBody>
      </p:sp>
      <p:cxnSp>
        <p:nvCxnSpPr>
          <p:cNvPr id="13" name="Straight Arrow Connector 12">
            <a:extLst>
              <a:ext uri="{FF2B5EF4-FFF2-40B4-BE49-F238E27FC236}">
                <a16:creationId xmlns:a16="http://schemas.microsoft.com/office/drawing/2014/main" id="{5507B601-AE9E-4A9E-9EA6-51CF690F5450}"/>
              </a:ext>
            </a:extLst>
          </p:cNvPr>
          <p:cNvCxnSpPr>
            <a:cxnSpLocks/>
          </p:cNvCxnSpPr>
          <p:nvPr/>
        </p:nvCxnSpPr>
        <p:spPr>
          <a:xfrm>
            <a:off x="985886" y="4186137"/>
            <a:ext cx="160954" cy="2054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3D99E9-D0C8-4A1F-ABE8-967FD400EBD8}"/>
              </a:ext>
            </a:extLst>
          </p:cNvPr>
          <p:cNvCxnSpPr>
            <a:cxnSpLocks/>
          </p:cNvCxnSpPr>
          <p:nvPr/>
        </p:nvCxnSpPr>
        <p:spPr>
          <a:xfrm>
            <a:off x="1888575" y="4164949"/>
            <a:ext cx="346107" cy="2266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1FE719-2490-4051-83C1-58E84FC10641}"/>
              </a:ext>
            </a:extLst>
          </p:cNvPr>
          <p:cNvCxnSpPr>
            <a:cxnSpLocks/>
            <a:stCxn id="10" idx="0"/>
          </p:cNvCxnSpPr>
          <p:nvPr/>
        </p:nvCxnSpPr>
        <p:spPr>
          <a:xfrm flipH="1" flipV="1">
            <a:off x="3963495" y="4593334"/>
            <a:ext cx="398956" cy="12526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2C0AC2E-6241-4432-B223-A4166E9B21C0}"/>
              </a:ext>
            </a:extLst>
          </p:cNvPr>
          <p:cNvCxnSpPr>
            <a:cxnSpLocks/>
          </p:cNvCxnSpPr>
          <p:nvPr/>
        </p:nvCxnSpPr>
        <p:spPr>
          <a:xfrm flipV="1">
            <a:off x="4305063" y="5562601"/>
            <a:ext cx="1409937" cy="377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19C493-2C0A-41E8-A431-5DF28B63BC82}"/>
              </a:ext>
            </a:extLst>
          </p:cNvPr>
          <p:cNvCxnSpPr>
            <a:cxnSpLocks/>
          </p:cNvCxnSpPr>
          <p:nvPr/>
        </p:nvCxnSpPr>
        <p:spPr>
          <a:xfrm flipH="1" flipV="1">
            <a:off x="3006607" y="5639189"/>
            <a:ext cx="414653" cy="2808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58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AB76-91B8-4FCE-BDD1-A0CA68D9210C}"/>
              </a:ext>
            </a:extLst>
          </p:cNvPr>
          <p:cNvSpPr>
            <a:spLocks noGrp="1"/>
          </p:cNvSpPr>
          <p:nvPr>
            <p:ph type="title"/>
          </p:nvPr>
        </p:nvSpPr>
        <p:spPr/>
        <p:txBody>
          <a:bodyPr/>
          <a:lstStyle/>
          <a:p>
            <a:r>
              <a:rPr lang="en-US"/>
              <a:t>Question 1 Answer</a:t>
            </a:r>
          </a:p>
        </p:txBody>
      </p:sp>
      <p:sp>
        <p:nvSpPr>
          <p:cNvPr id="3" name="Content Placeholder 2">
            <a:extLst>
              <a:ext uri="{FF2B5EF4-FFF2-40B4-BE49-F238E27FC236}">
                <a16:creationId xmlns:a16="http://schemas.microsoft.com/office/drawing/2014/main" id="{2585B9CD-DDE8-4154-A922-D4EA1D03B82C}"/>
              </a:ext>
            </a:extLst>
          </p:cNvPr>
          <p:cNvSpPr>
            <a:spLocks noGrp="1"/>
          </p:cNvSpPr>
          <p:nvPr>
            <p:ph idx="1"/>
          </p:nvPr>
        </p:nvSpPr>
        <p:spPr/>
        <p:txBody>
          <a:bodyPr>
            <a:normAutofit/>
          </a:bodyPr>
          <a:lstStyle/>
          <a:p>
            <a:pPr marL="0" indent="0">
              <a:buNone/>
            </a:pPr>
            <a:r>
              <a:rPr lang="en-US" sz="1600"/>
              <a:t>Consider two rotating areas of positive vorticity, arranged as depicted below. Assume relative vorticity is conserved - which is not a great assumption but is roughly true. Vortex A will advect vortex B towards the north. Meanwhile, vortex B will do the opposite and advect vortex A towards the south. This is because of the wind field that must be satisfied for these two points of vorticity (with all other areas having 0 relative vorticity) is proportional to 1/r, with r being the radius outward from the vorticity centers. As the centers move, they will eventually begin orbiting one another as depicted by the dashed outlines. The main takeaway is that vorticity centers can interaction with one another at great distances due to their induced wind fields. </a:t>
            </a:r>
          </a:p>
        </p:txBody>
      </p:sp>
      <p:sp>
        <p:nvSpPr>
          <p:cNvPr id="5" name="Oval 4">
            <a:extLst>
              <a:ext uri="{FF2B5EF4-FFF2-40B4-BE49-F238E27FC236}">
                <a16:creationId xmlns:a16="http://schemas.microsoft.com/office/drawing/2014/main" id="{E34C9A47-0F66-4041-95F0-247C8901A9B5}"/>
              </a:ext>
            </a:extLst>
          </p:cNvPr>
          <p:cNvSpPr/>
          <p:nvPr/>
        </p:nvSpPr>
        <p:spPr>
          <a:xfrm>
            <a:off x="5106909" y="4381500"/>
            <a:ext cx="1524000" cy="1371600"/>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B</a:t>
            </a:r>
          </a:p>
        </p:txBody>
      </p:sp>
      <p:sp>
        <p:nvSpPr>
          <p:cNvPr id="12" name="Arc 11">
            <a:extLst>
              <a:ext uri="{FF2B5EF4-FFF2-40B4-BE49-F238E27FC236}">
                <a16:creationId xmlns:a16="http://schemas.microsoft.com/office/drawing/2014/main" id="{7707C1FC-576D-407C-AF25-C4002C64C53A}"/>
              </a:ext>
            </a:extLst>
          </p:cNvPr>
          <p:cNvSpPr/>
          <p:nvPr/>
        </p:nvSpPr>
        <p:spPr>
          <a:xfrm>
            <a:off x="4621982" y="3930507"/>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57B9B0E1-68B3-4B13-AA9C-8B834FD60BAE}"/>
              </a:ext>
            </a:extLst>
          </p:cNvPr>
          <p:cNvSpPr/>
          <p:nvPr/>
        </p:nvSpPr>
        <p:spPr>
          <a:xfrm rot="10800000">
            <a:off x="4661779" y="4375906"/>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Oval 18">
            <a:extLst>
              <a:ext uri="{FF2B5EF4-FFF2-40B4-BE49-F238E27FC236}">
                <a16:creationId xmlns:a16="http://schemas.microsoft.com/office/drawing/2014/main" id="{7FB453E8-8F3D-4346-9BDB-EA26D85AD5EA}"/>
              </a:ext>
            </a:extLst>
          </p:cNvPr>
          <p:cNvSpPr/>
          <p:nvPr/>
        </p:nvSpPr>
        <p:spPr>
          <a:xfrm>
            <a:off x="2410861" y="4381500"/>
            <a:ext cx="1524000" cy="1371600"/>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a:t>
            </a:r>
          </a:p>
        </p:txBody>
      </p:sp>
      <p:sp>
        <p:nvSpPr>
          <p:cNvPr id="20" name="Arc 19">
            <a:extLst>
              <a:ext uri="{FF2B5EF4-FFF2-40B4-BE49-F238E27FC236}">
                <a16:creationId xmlns:a16="http://schemas.microsoft.com/office/drawing/2014/main" id="{8057E0C4-6223-48EE-90E5-B03460669E71}"/>
              </a:ext>
            </a:extLst>
          </p:cNvPr>
          <p:cNvSpPr/>
          <p:nvPr/>
        </p:nvSpPr>
        <p:spPr>
          <a:xfrm rot="16200000">
            <a:off x="1752978" y="4305300"/>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990E8718-ED82-4B70-B2A5-F637F51C8C8B}"/>
              </a:ext>
            </a:extLst>
          </p:cNvPr>
          <p:cNvSpPr/>
          <p:nvPr/>
        </p:nvSpPr>
        <p:spPr>
          <a:xfrm rot="5400000">
            <a:off x="2210935" y="3891660"/>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Oval 21">
            <a:extLst>
              <a:ext uri="{FF2B5EF4-FFF2-40B4-BE49-F238E27FC236}">
                <a16:creationId xmlns:a16="http://schemas.microsoft.com/office/drawing/2014/main" id="{F681113F-4C04-49B9-8390-598DD3B2A7F1}"/>
              </a:ext>
            </a:extLst>
          </p:cNvPr>
          <p:cNvSpPr/>
          <p:nvPr/>
        </p:nvSpPr>
        <p:spPr>
          <a:xfrm>
            <a:off x="2410861" y="5058051"/>
            <a:ext cx="1524000" cy="1371600"/>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3" name="Oval 22">
            <a:extLst>
              <a:ext uri="{FF2B5EF4-FFF2-40B4-BE49-F238E27FC236}">
                <a16:creationId xmlns:a16="http://schemas.microsoft.com/office/drawing/2014/main" id="{8421542D-876E-4782-B2F2-851E8E58AB6B}"/>
              </a:ext>
            </a:extLst>
          </p:cNvPr>
          <p:cNvSpPr/>
          <p:nvPr/>
        </p:nvSpPr>
        <p:spPr>
          <a:xfrm>
            <a:off x="2791862" y="5406035"/>
            <a:ext cx="1524000" cy="1371600"/>
          </a:xfrm>
          <a:prstGeom prst="ellipse">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4" name="Oval 23">
            <a:extLst>
              <a:ext uri="{FF2B5EF4-FFF2-40B4-BE49-F238E27FC236}">
                <a16:creationId xmlns:a16="http://schemas.microsoft.com/office/drawing/2014/main" id="{56A5F3D0-285C-4748-B41F-0B98C0CB2B5F}"/>
              </a:ext>
            </a:extLst>
          </p:cNvPr>
          <p:cNvSpPr/>
          <p:nvPr/>
        </p:nvSpPr>
        <p:spPr>
          <a:xfrm>
            <a:off x="5106909" y="3939374"/>
            <a:ext cx="1524000" cy="1371600"/>
          </a:xfrm>
          <a:prstGeom prst="ellipse">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5" name="Oval 24">
            <a:extLst>
              <a:ext uri="{FF2B5EF4-FFF2-40B4-BE49-F238E27FC236}">
                <a16:creationId xmlns:a16="http://schemas.microsoft.com/office/drawing/2014/main" id="{229F9B0C-9832-473C-B56B-354F75AC9E33}"/>
              </a:ext>
            </a:extLst>
          </p:cNvPr>
          <p:cNvSpPr/>
          <p:nvPr/>
        </p:nvSpPr>
        <p:spPr>
          <a:xfrm>
            <a:off x="4800603" y="3673058"/>
            <a:ext cx="1524000" cy="1371600"/>
          </a:xfrm>
          <a:prstGeom prst="ellipse">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Tree>
    <p:extLst>
      <p:ext uri="{BB962C8B-B14F-4D97-AF65-F5344CB8AC3E}">
        <p14:creationId xmlns:p14="http://schemas.microsoft.com/office/powerpoint/2010/main" val="3032874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A5CD-4CF5-49CB-A4B2-3D77B26EBA0D}"/>
              </a:ext>
            </a:extLst>
          </p:cNvPr>
          <p:cNvSpPr>
            <a:spLocks noGrp="1"/>
          </p:cNvSpPr>
          <p:nvPr>
            <p:ph type="title"/>
          </p:nvPr>
        </p:nvSpPr>
        <p:spPr/>
        <p:txBody>
          <a:bodyPr/>
          <a:lstStyle/>
          <a:p>
            <a:r>
              <a:rPr lang="en-US"/>
              <a:t>Latent Heating and PV Generation</a:t>
            </a:r>
          </a:p>
        </p:txBody>
      </p:sp>
      <p:sp>
        <p:nvSpPr>
          <p:cNvPr id="3" name="Content Placeholder 2">
            <a:extLst>
              <a:ext uri="{FF2B5EF4-FFF2-40B4-BE49-F238E27FC236}">
                <a16:creationId xmlns:a16="http://schemas.microsoft.com/office/drawing/2014/main" id="{D27B4D20-A8ED-4808-871E-17DAB7E6ED17}"/>
              </a:ext>
            </a:extLst>
          </p:cNvPr>
          <p:cNvSpPr>
            <a:spLocks noGrp="1"/>
          </p:cNvSpPr>
          <p:nvPr>
            <p:ph idx="1"/>
          </p:nvPr>
        </p:nvSpPr>
        <p:spPr>
          <a:xfrm>
            <a:off x="457200" y="1600200"/>
            <a:ext cx="8229600" cy="2209799"/>
          </a:xfrm>
        </p:spPr>
        <p:txBody>
          <a:bodyPr>
            <a:normAutofit fontScale="62500" lnSpcReduction="20000"/>
          </a:bodyPr>
          <a:lstStyle/>
          <a:p>
            <a:pPr marL="0" indent="0">
              <a:buNone/>
            </a:pPr>
            <a:r>
              <a:rPr lang="en-US"/>
              <a:t>Notice that the primary contributor to diabatic heating is the latent heating term, with most of the high concentration areas shown on the last slide directly corresponding to the latent heating diagram shown below. </a:t>
            </a:r>
          </a:p>
          <a:p>
            <a:pPr marL="0" indent="0">
              <a:buNone/>
            </a:pPr>
            <a:endParaRPr lang="en-US"/>
          </a:p>
          <a:p>
            <a:pPr marL="0" indent="0">
              <a:buNone/>
            </a:pPr>
            <a:r>
              <a:rPr lang="en-US"/>
              <a:t>Conceptually, this means that latent heating in the atmosphere – the result of condensation – will likely result in the generation or increase in positive PV at the bottom of the cloud/convection and a negative tendency above the cloud. </a:t>
            </a:r>
          </a:p>
        </p:txBody>
      </p:sp>
      <p:pic>
        <p:nvPicPr>
          <p:cNvPr id="4" name="Picture 3">
            <a:extLst>
              <a:ext uri="{FF2B5EF4-FFF2-40B4-BE49-F238E27FC236}">
                <a16:creationId xmlns:a16="http://schemas.microsoft.com/office/drawing/2014/main" id="{B1D151F6-DA0E-476A-9ED6-451D5B74B902}"/>
              </a:ext>
            </a:extLst>
          </p:cNvPr>
          <p:cNvPicPr>
            <a:picLocks noChangeAspect="1"/>
          </p:cNvPicPr>
          <p:nvPr/>
        </p:nvPicPr>
        <p:blipFill>
          <a:blip r:embed="rId2"/>
          <a:stretch>
            <a:fillRect/>
          </a:stretch>
        </p:blipFill>
        <p:spPr>
          <a:xfrm>
            <a:off x="533400" y="3810000"/>
            <a:ext cx="8458200" cy="2614353"/>
          </a:xfrm>
          <a:prstGeom prst="rect">
            <a:avLst/>
          </a:prstGeom>
        </p:spPr>
      </p:pic>
    </p:spTree>
    <p:extLst>
      <p:ext uri="{BB962C8B-B14F-4D97-AF65-F5344CB8AC3E}">
        <p14:creationId xmlns:p14="http://schemas.microsoft.com/office/powerpoint/2010/main" val="2206336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AF0D-F4A8-4CEB-961A-B057E8DF91C0}"/>
              </a:ext>
            </a:extLst>
          </p:cNvPr>
          <p:cNvSpPr>
            <a:spLocks noGrp="1"/>
          </p:cNvSpPr>
          <p:nvPr>
            <p:ph type="title"/>
          </p:nvPr>
        </p:nvSpPr>
        <p:spPr/>
        <p:txBody>
          <a:bodyPr/>
          <a:lstStyle/>
          <a:p>
            <a:r>
              <a:rPr lang="en-US"/>
              <a:t>Positive Feedback</a:t>
            </a:r>
          </a:p>
        </p:txBody>
      </p:sp>
      <p:sp>
        <p:nvSpPr>
          <p:cNvPr id="3" name="Content Placeholder 2">
            <a:extLst>
              <a:ext uri="{FF2B5EF4-FFF2-40B4-BE49-F238E27FC236}">
                <a16:creationId xmlns:a16="http://schemas.microsoft.com/office/drawing/2014/main" id="{24C1B4C1-9A99-4DD3-B0EB-FC498A848463}"/>
              </a:ext>
            </a:extLst>
          </p:cNvPr>
          <p:cNvSpPr>
            <a:spLocks noGrp="1"/>
          </p:cNvSpPr>
          <p:nvPr>
            <p:ph idx="1"/>
          </p:nvPr>
        </p:nvSpPr>
        <p:spPr>
          <a:xfrm>
            <a:off x="457200" y="1600201"/>
            <a:ext cx="8229600" cy="2819400"/>
          </a:xfrm>
        </p:spPr>
        <p:txBody>
          <a:bodyPr>
            <a:normAutofit fontScale="70000" lnSpcReduction="20000"/>
          </a:bodyPr>
          <a:lstStyle/>
          <a:p>
            <a:pPr marL="0" indent="0">
              <a:buNone/>
            </a:pPr>
            <a:r>
              <a:rPr lang="en-US"/>
              <a:t>Where would one expect to find such a feedback? Think of convection and condensation associated with a large-scale region of positive PV concentrated near the surface. This often occurs with tropical storms or mesoscale convective vortices (MCVs). If we associate the strength of the system with the convection and latent heat release, then this will constitute a positive feedback. As the PV system strengthens, so will the latent heat release, which will generate more PV and continue the cycle. This is illustrated below.  </a:t>
            </a:r>
          </a:p>
        </p:txBody>
      </p:sp>
    </p:spTree>
    <p:extLst>
      <p:ext uri="{BB962C8B-B14F-4D97-AF65-F5344CB8AC3E}">
        <p14:creationId xmlns:p14="http://schemas.microsoft.com/office/powerpoint/2010/main" val="1387197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6C42-6FB3-C243-B2EB-00D8FCA96C99}"/>
              </a:ext>
            </a:extLst>
          </p:cNvPr>
          <p:cNvSpPr>
            <a:spLocks noGrp="1"/>
          </p:cNvSpPr>
          <p:nvPr>
            <p:ph type="title"/>
          </p:nvPr>
        </p:nvSpPr>
        <p:spPr/>
        <p:txBody>
          <a:bodyPr>
            <a:normAutofit fontScale="90000"/>
          </a:bodyPr>
          <a:lstStyle/>
          <a:p>
            <a:r>
              <a:rPr lang="en-US"/>
              <a:t>Create a new cross section of potential temperature contours</a:t>
            </a:r>
          </a:p>
        </p:txBody>
      </p:sp>
      <p:pic>
        <p:nvPicPr>
          <p:cNvPr id="4" name="Content Placeholder 3">
            <a:extLst>
              <a:ext uri="{FF2B5EF4-FFF2-40B4-BE49-F238E27FC236}">
                <a16:creationId xmlns:a16="http://schemas.microsoft.com/office/drawing/2014/main" id="{18E03134-F050-1847-89E9-EA642100A0B8}"/>
              </a:ext>
            </a:extLst>
          </p:cNvPr>
          <p:cNvPicPr>
            <a:picLocks noGrp="1" noChangeAspect="1"/>
          </p:cNvPicPr>
          <p:nvPr>
            <p:ph idx="1"/>
          </p:nvPr>
        </p:nvPicPr>
        <p:blipFill rotWithShape="1">
          <a:blip r:embed="rId2"/>
          <a:srcRect b="24817"/>
          <a:stretch/>
        </p:blipFill>
        <p:spPr>
          <a:xfrm>
            <a:off x="-46451" y="1524000"/>
            <a:ext cx="9190451" cy="2701636"/>
          </a:xfrm>
          <a:prstGeom prst="rect">
            <a:avLst/>
          </a:prstGeom>
        </p:spPr>
      </p:pic>
    </p:spTree>
    <p:extLst>
      <p:ext uri="{BB962C8B-B14F-4D97-AF65-F5344CB8AC3E}">
        <p14:creationId xmlns:p14="http://schemas.microsoft.com/office/powerpoint/2010/main" val="5948578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6C42-6FB3-C243-B2EB-00D8FCA96C99}"/>
              </a:ext>
            </a:extLst>
          </p:cNvPr>
          <p:cNvSpPr>
            <a:spLocks noGrp="1"/>
          </p:cNvSpPr>
          <p:nvPr>
            <p:ph type="title"/>
          </p:nvPr>
        </p:nvSpPr>
        <p:spPr/>
        <p:txBody>
          <a:bodyPr>
            <a:normAutofit fontScale="90000"/>
          </a:bodyPr>
          <a:lstStyle/>
          <a:p>
            <a:r>
              <a:rPr lang="en-US"/>
              <a:t>Create a new cross section of potential temperature contours</a:t>
            </a:r>
          </a:p>
        </p:txBody>
      </p:sp>
      <p:pic>
        <p:nvPicPr>
          <p:cNvPr id="6" name="Picture 5">
            <a:extLst>
              <a:ext uri="{FF2B5EF4-FFF2-40B4-BE49-F238E27FC236}">
                <a16:creationId xmlns:a16="http://schemas.microsoft.com/office/drawing/2014/main" id="{8336DD9A-69F7-B340-848D-61B9B29B8EF5}"/>
              </a:ext>
            </a:extLst>
          </p:cNvPr>
          <p:cNvPicPr>
            <a:picLocks noChangeAspect="1"/>
          </p:cNvPicPr>
          <p:nvPr/>
        </p:nvPicPr>
        <p:blipFill>
          <a:blip r:embed="rId2"/>
          <a:stretch>
            <a:fillRect/>
          </a:stretch>
        </p:blipFill>
        <p:spPr>
          <a:xfrm>
            <a:off x="4800600" y="2133600"/>
            <a:ext cx="2374900" cy="990600"/>
          </a:xfrm>
          <a:prstGeom prst="rect">
            <a:avLst/>
          </a:prstGeom>
        </p:spPr>
      </p:pic>
      <p:sp>
        <p:nvSpPr>
          <p:cNvPr id="8" name="Content Placeholder 7">
            <a:extLst>
              <a:ext uri="{FF2B5EF4-FFF2-40B4-BE49-F238E27FC236}">
                <a16:creationId xmlns:a16="http://schemas.microsoft.com/office/drawing/2014/main" id="{D07BB86B-C4B5-ED41-92C2-B51AC851E40B}"/>
              </a:ext>
            </a:extLst>
          </p:cNvPr>
          <p:cNvSpPr>
            <a:spLocks noGrp="1"/>
          </p:cNvSpPr>
          <p:nvPr>
            <p:ph idx="1"/>
          </p:nvPr>
        </p:nvSpPr>
        <p:spPr>
          <a:xfrm>
            <a:off x="457200" y="1600200"/>
            <a:ext cx="8229600" cy="4525963"/>
          </a:xfrm>
        </p:spPr>
        <p:txBody>
          <a:bodyPr/>
          <a:lstStyle/>
          <a:p>
            <a:r>
              <a:rPr lang="en-US"/>
              <a:t>Now click its Legend entry to pop up its Display Controls. </a:t>
            </a:r>
          </a:p>
          <a:p>
            <a:endParaRPr lang="en-US"/>
          </a:p>
          <a:p>
            <a:r>
              <a:rPr lang="en-US"/>
              <a:t>Change the contour interval to 5K. Change the Color to Black. Change their label size to 20. </a:t>
            </a:r>
          </a:p>
          <a:p>
            <a:endParaRPr lang="en-US"/>
          </a:p>
          <a:p>
            <a:endParaRPr lang="en-US"/>
          </a:p>
        </p:txBody>
      </p:sp>
      <p:pic>
        <p:nvPicPr>
          <p:cNvPr id="9" name="Picture 8">
            <a:extLst>
              <a:ext uri="{FF2B5EF4-FFF2-40B4-BE49-F238E27FC236}">
                <a16:creationId xmlns:a16="http://schemas.microsoft.com/office/drawing/2014/main" id="{A7A290C6-C1C5-AC47-B88F-BB1BEC239CA9}"/>
              </a:ext>
            </a:extLst>
          </p:cNvPr>
          <p:cNvPicPr>
            <a:picLocks noChangeAspect="1"/>
          </p:cNvPicPr>
          <p:nvPr/>
        </p:nvPicPr>
        <p:blipFill>
          <a:blip r:embed="rId3"/>
          <a:stretch>
            <a:fillRect/>
          </a:stretch>
        </p:blipFill>
        <p:spPr>
          <a:xfrm>
            <a:off x="1371600" y="4648200"/>
            <a:ext cx="5853545" cy="1768357"/>
          </a:xfrm>
          <a:prstGeom prst="rect">
            <a:avLst/>
          </a:prstGeom>
        </p:spPr>
      </p:pic>
    </p:spTree>
    <p:extLst>
      <p:ext uri="{BB962C8B-B14F-4D97-AF65-F5344CB8AC3E}">
        <p14:creationId xmlns:p14="http://schemas.microsoft.com/office/powerpoint/2010/main" val="1922323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6C42-6FB3-C243-B2EB-00D8FCA96C99}"/>
              </a:ext>
            </a:extLst>
          </p:cNvPr>
          <p:cNvSpPr>
            <a:spLocks noGrp="1"/>
          </p:cNvSpPr>
          <p:nvPr>
            <p:ph type="title"/>
          </p:nvPr>
        </p:nvSpPr>
        <p:spPr/>
        <p:txBody>
          <a:bodyPr>
            <a:normAutofit fontScale="90000"/>
          </a:bodyPr>
          <a:lstStyle/>
          <a:p>
            <a:r>
              <a:rPr lang="en-US"/>
              <a:t>Create a new cross section of potential temperature contours</a:t>
            </a:r>
          </a:p>
        </p:txBody>
      </p:sp>
      <p:sp>
        <p:nvSpPr>
          <p:cNvPr id="8" name="Content Placeholder 7">
            <a:extLst>
              <a:ext uri="{FF2B5EF4-FFF2-40B4-BE49-F238E27FC236}">
                <a16:creationId xmlns:a16="http://schemas.microsoft.com/office/drawing/2014/main" id="{D07BB86B-C4B5-ED41-92C2-B51AC851E40B}"/>
              </a:ext>
            </a:extLst>
          </p:cNvPr>
          <p:cNvSpPr>
            <a:spLocks noGrp="1"/>
          </p:cNvSpPr>
          <p:nvPr>
            <p:ph idx="1"/>
          </p:nvPr>
        </p:nvSpPr>
        <p:spPr>
          <a:xfrm>
            <a:off x="457200" y="1600200"/>
            <a:ext cx="8229600" cy="5029200"/>
          </a:xfrm>
        </p:spPr>
        <p:txBody>
          <a:bodyPr>
            <a:normAutofit/>
          </a:bodyPr>
          <a:lstStyle/>
          <a:p>
            <a:r>
              <a:rPr lang="en-US"/>
              <a:t>Again click the Legend entry to pop up the Display Controls. </a:t>
            </a:r>
          </a:p>
          <a:p>
            <a:r>
              <a:rPr lang="en-US"/>
              <a:t>Under the Edit menu, turn on Sharing</a:t>
            </a:r>
          </a:p>
          <a:p>
            <a:endParaRPr lang="en-US"/>
          </a:p>
          <a:p>
            <a:endParaRPr lang="en-US"/>
          </a:p>
          <a:p>
            <a:endParaRPr lang="en-US"/>
          </a:p>
          <a:p>
            <a:r>
              <a:rPr lang="en-US"/>
              <a:t>Move the main north-south cross section slightly. This will make your new theta contour section snap into place with it.  </a:t>
            </a:r>
          </a:p>
        </p:txBody>
      </p:sp>
      <p:pic>
        <p:nvPicPr>
          <p:cNvPr id="10" name="Picture 9">
            <a:extLst>
              <a:ext uri="{FF2B5EF4-FFF2-40B4-BE49-F238E27FC236}">
                <a16:creationId xmlns:a16="http://schemas.microsoft.com/office/drawing/2014/main" id="{0885293D-753F-A147-949A-954F65A05B5D}"/>
              </a:ext>
            </a:extLst>
          </p:cNvPr>
          <p:cNvPicPr>
            <a:picLocks noChangeAspect="1"/>
          </p:cNvPicPr>
          <p:nvPr/>
        </p:nvPicPr>
        <p:blipFill>
          <a:blip r:embed="rId2"/>
          <a:stretch>
            <a:fillRect/>
          </a:stretch>
        </p:blipFill>
        <p:spPr>
          <a:xfrm>
            <a:off x="3276600" y="3124200"/>
            <a:ext cx="5207000" cy="1969437"/>
          </a:xfrm>
          <a:prstGeom prst="rect">
            <a:avLst/>
          </a:prstGeom>
        </p:spPr>
      </p:pic>
    </p:spTree>
    <p:extLst>
      <p:ext uri="{BB962C8B-B14F-4D97-AF65-F5344CB8AC3E}">
        <p14:creationId xmlns:p14="http://schemas.microsoft.com/office/powerpoint/2010/main" val="2230187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6C42-6FB3-C243-B2EB-00D8FCA96C99}"/>
              </a:ext>
            </a:extLst>
          </p:cNvPr>
          <p:cNvSpPr>
            <a:spLocks noGrp="1"/>
          </p:cNvSpPr>
          <p:nvPr>
            <p:ph type="title"/>
          </p:nvPr>
        </p:nvSpPr>
        <p:spPr/>
        <p:txBody>
          <a:bodyPr>
            <a:normAutofit fontScale="90000"/>
          </a:bodyPr>
          <a:lstStyle/>
          <a:p>
            <a:r>
              <a:rPr lang="en-US"/>
              <a:t>Create a new cross section of potential temperature contours</a:t>
            </a:r>
          </a:p>
        </p:txBody>
      </p:sp>
      <p:sp>
        <p:nvSpPr>
          <p:cNvPr id="8" name="Content Placeholder 7">
            <a:extLst>
              <a:ext uri="{FF2B5EF4-FFF2-40B4-BE49-F238E27FC236}">
                <a16:creationId xmlns:a16="http://schemas.microsoft.com/office/drawing/2014/main" id="{D07BB86B-C4B5-ED41-92C2-B51AC851E40B}"/>
              </a:ext>
            </a:extLst>
          </p:cNvPr>
          <p:cNvSpPr>
            <a:spLocks noGrp="1"/>
          </p:cNvSpPr>
          <p:nvPr>
            <p:ph idx="1"/>
          </p:nvPr>
        </p:nvSpPr>
        <p:spPr>
          <a:xfrm>
            <a:off x="457200" y="1600200"/>
            <a:ext cx="8229600" cy="5029200"/>
          </a:xfrm>
        </p:spPr>
        <p:txBody>
          <a:bodyPr>
            <a:normAutofit/>
          </a:bodyPr>
          <a:lstStyle/>
          <a:p>
            <a:r>
              <a:rPr lang="en-US"/>
              <a:t>You should see our familiar relation between theta surfaces and (most clearly) upper-level cool core cyclones:</a:t>
            </a:r>
          </a:p>
        </p:txBody>
      </p:sp>
      <p:pic>
        <p:nvPicPr>
          <p:cNvPr id="4" name="Picture 3">
            <a:extLst>
              <a:ext uri="{FF2B5EF4-FFF2-40B4-BE49-F238E27FC236}">
                <a16:creationId xmlns:a16="http://schemas.microsoft.com/office/drawing/2014/main" id="{23445ABF-198C-8142-8EC1-DE75E9BFC102}"/>
              </a:ext>
            </a:extLst>
          </p:cNvPr>
          <p:cNvPicPr>
            <a:picLocks noChangeAspect="1"/>
          </p:cNvPicPr>
          <p:nvPr/>
        </p:nvPicPr>
        <p:blipFill>
          <a:blip r:embed="rId2"/>
          <a:stretch>
            <a:fillRect/>
          </a:stretch>
        </p:blipFill>
        <p:spPr>
          <a:xfrm>
            <a:off x="0" y="3505200"/>
            <a:ext cx="9144000" cy="2530929"/>
          </a:xfrm>
          <a:prstGeom prst="rect">
            <a:avLst/>
          </a:prstGeom>
        </p:spPr>
      </p:pic>
    </p:spTree>
    <p:extLst>
      <p:ext uri="{BB962C8B-B14F-4D97-AF65-F5344CB8AC3E}">
        <p14:creationId xmlns:p14="http://schemas.microsoft.com/office/powerpoint/2010/main" val="3349721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3DF2-663C-224B-8192-E57B30134C5C}"/>
              </a:ext>
            </a:extLst>
          </p:cNvPr>
          <p:cNvSpPr>
            <a:spLocks noGrp="1"/>
          </p:cNvSpPr>
          <p:nvPr>
            <p:ph type="title"/>
          </p:nvPr>
        </p:nvSpPr>
        <p:spPr/>
        <p:txBody>
          <a:bodyPr>
            <a:normAutofit fontScale="90000"/>
          </a:bodyPr>
          <a:lstStyle/>
          <a:p>
            <a:r>
              <a:rPr lang="en-US"/>
              <a:t>Warm and cool cores &amp; condensation heating</a:t>
            </a:r>
          </a:p>
        </p:txBody>
      </p:sp>
      <p:sp>
        <p:nvSpPr>
          <p:cNvPr id="3" name="Content Placeholder 2">
            <a:extLst>
              <a:ext uri="{FF2B5EF4-FFF2-40B4-BE49-F238E27FC236}">
                <a16:creationId xmlns:a16="http://schemas.microsoft.com/office/drawing/2014/main" id="{788C8B58-9F5F-944A-9300-6F2413887588}"/>
              </a:ext>
            </a:extLst>
          </p:cNvPr>
          <p:cNvSpPr>
            <a:spLocks noGrp="1"/>
          </p:cNvSpPr>
          <p:nvPr>
            <p:ph idx="1"/>
          </p:nvPr>
        </p:nvSpPr>
        <p:spPr/>
        <p:txBody>
          <a:bodyPr>
            <a:normAutofit/>
          </a:bodyPr>
          <a:lstStyle/>
          <a:p>
            <a:r>
              <a:rPr lang="en-US"/>
              <a:t>Use the cross section with theta contours and the moist-processes heating rate (</a:t>
            </a:r>
            <a:r>
              <a:rPr lang="en-US" err="1"/>
              <a:t>dtdtmst</a:t>
            </a:r>
            <a:r>
              <a:rPr lang="en-US"/>
              <a:t>) to find an example</a:t>
            </a:r>
          </a:p>
          <a:p>
            <a:pPr lvl="1"/>
            <a:r>
              <a:rPr lang="en-US">
                <a:solidFill>
                  <a:srgbClr val="FF0000"/>
                </a:solidFill>
              </a:rPr>
              <a:t>with the condensation heating in a warm core storm, like the one halfway to Ireland</a:t>
            </a:r>
          </a:p>
          <a:p>
            <a:pPr lvl="1"/>
            <a:r>
              <a:rPr lang="en-US">
                <a:solidFill>
                  <a:srgbClr val="FF0000"/>
                </a:solidFill>
              </a:rPr>
              <a:t>how does the PV source term from latent heating feed back on such a warm core storm? </a:t>
            </a:r>
          </a:p>
        </p:txBody>
      </p:sp>
    </p:spTree>
    <p:extLst>
      <p:ext uri="{BB962C8B-B14F-4D97-AF65-F5344CB8AC3E}">
        <p14:creationId xmlns:p14="http://schemas.microsoft.com/office/powerpoint/2010/main" val="1627033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E3DF2-663C-224B-8192-E57B30134C5C}"/>
              </a:ext>
            </a:extLst>
          </p:cNvPr>
          <p:cNvSpPr>
            <a:spLocks noGrp="1"/>
          </p:cNvSpPr>
          <p:nvPr>
            <p:ph type="title"/>
          </p:nvPr>
        </p:nvSpPr>
        <p:spPr/>
        <p:txBody>
          <a:bodyPr>
            <a:normAutofit fontScale="90000"/>
          </a:bodyPr>
          <a:lstStyle/>
          <a:p>
            <a:r>
              <a:rPr lang="en-US"/>
              <a:t>Warm and cool cores &amp; condensation heating</a:t>
            </a:r>
          </a:p>
        </p:txBody>
      </p:sp>
      <p:sp>
        <p:nvSpPr>
          <p:cNvPr id="3" name="Content Placeholder 2">
            <a:extLst>
              <a:ext uri="{FF2B5EF4-FFF2-40B4-BE49-F238E27FC236}">
                <a16:creationId xmlns:a16="http://schemas.microsoft.com/office/drawing/2014/main" id="{788C8B58-9F5F-944A-9300-6F2413887588}"/>
              </a:ext>
            </a:extLst>
          </p:cNvPr>
          <p:cNvSpPr>
            <a:spLocks noGrp="1"/>
          </p:cNvSpPr>
          <p:nvPr>
            <p:ph idx="1"/>
          </p:nvPr>
        </p:nvSpPr>
        <p:spPr/>
        <p:txBody>
          <a:bodyPr>
            <a:normAutofit/>
          </a:bodyPr>
          <a:lstStyle/>
          <a:p>
            <a:r>
              <a:rPr lang="en-US"/>
              <a:t>Use the cross section with theta contours and the moist-processes heating rate (</a:t>
            </a:r>
            <a:r>
              <a:rPr lang="en-US" err="1"/>
              <a:t>dtdtmst</a:t>
            </a:r>
            <a:r>
              <a:rPr lang="en-US"/>
              <a:t>) to find an example</a:t>
            </a:r>
          </a:p>
          <a:p>
            <a:pPr lvl="1"/>
            <a:r>
              <a:rPr lang="en-US">
                <a:solidFill>
                  <a:srgbClr val="FF0000"/>
                </a:solidFill>
              </a:rPr>
              <a:t>where a cool core cyclone (lifted </a:t>
            </a:r>
            <a:r>
              <a:rPr lang="en-US" err="1">
                <a:solidFill>
                  <a:srgbClr val="FF0000"/>
                </a:solidFill>
              </a:rPr>
              <a:t>isentropes</a:t>
            </a:r>
            <a:r>
              <a:rPr lang="en-US">
                <a:solidFill>
                  <a:srgbClr val="FF0000"/>
                </a:solidFill>
              </a:rPr>
              <a:t>, cyclonic PV aloft; a tentacle of the polar vortex) may be gently lifting air to its condensation level, releasing some latent heating</a:t>
            </a:r>
          </a:p>
          <a:p>
            <a:pPr lvl="1"/>
            <a:r>
              <a:rPr lang="en-US">
                <a:solidFill>
                  <a:srgbClr val="FF0000"/>
                </a:solidFill>
              </a:rPr>
              <a:t>how does the PV source term from latent heating feed back on such a cool core storm? </a:t>
            </a:r>
          </a:p>
        </p:txBody>
      </p:sp>
    </p:spTree>
    <p:extLst>
      <p:ext uri="{BB962C8B-B14F-4D97-AF65-F5344CB8AC3E}">
        <p14:creationId xmlns:p14="http://schemas.microsoft.com/office/powerpoint/2010/main" val="1249884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EE7A6-D5CB-6A4B-BF37-7B5CE73BF6BF}"/>
              </a:ext>
            </a:extLst>
          </p:cNvPr>
          <p:cNvSpPr>
            <a:spLocks noGrp="1"/>
          </p:cNvSpPr>
          <p:nvPr>
            <p:ph type="title"/>
          </p:nvPr>
        </p:nvSpPr>
        <p:spPr/>
        <p:txBody>
          <a:bodyPr/>
          <a:lstStyle/>
          <a:p>
            <a:r>
              <a:rPr lang="en-US"/>
              <a:t>Warm Core Example</a:t>
            </a:r>
          </a:p>
        </p:txBody>
      </p:sp>
      <p:sp>
        <p:nvSpPr>
          <p:cNvPr id="3" name="Content Placeholder 2">
            <a:extLst>
              <a:ext uri="{FF2B5EF4-FFF2-40B4-BE49-F238E27FC236}">
                <a16:creationId xmlns:a16="http://schemas.microsoft.com/office/drawing/2014/main" id="{4F04215F-5C25-6848-B2F0-541D233F7A9A}"/>
              </a:ext>
            </a:extLst>
          </p:cNvPr>
          <p:cNvSpPr>
            <a:spLocks noGrp="1"/>
          </p:cNvSpPr>
          <p:nvPr>
            <p:ph idx="1"/>
          </p:nvPr>
        </p:nvSpPr>
        <p:spPr>
          <a:xfrm>
            <a:off x="457200" y="1600200"/>
            <a:ext cx="8229600" cy="1783645"/>
          </a:xfrm>
        </p:spPr>
        <p:txBody>
          <a:bodyPr>
            <a:normAutofit fontScale="55000" lnSpcReduction="20000"/>
          </a:bodyPr>
          <a:lstStyle/>
          <a:p>
            <a:pPr marL="0" indent="0">
              <a:buNone/>
            </a:pPr>
            <a:r>
              <a:rPr lang="en-US"/>
              <a:t>In this cross-section through a warm-core system, focus on the selected region. Co-located with the PV core (which is maximized right near the surface, as implied by the potential temperature contours) is a </a:t>
            </a:r>
            <a:r>
              <a:rPr lang="en-US" b="1"/>
              <a:t>extremely large and positive (z) </a:t>
            </a:r>
            <a:r>
              <a:rPr lang="en-US"/>
              <a:t>vertical gradient of latent heat. This will result in a positive tendency in PV, which could feedback and cause more lifting and more latent heating. This is a positive feedback, and one commonly associated with warm-core features such as hurricanes. </a:t>
            </a:r>
          </a:p>
        </p:txBody>
      </p:sp>
      <p:pic>
        <p:nvPicPr>
          <p:cNvPr id="4" name="Picture 3">
            <a:extLst>
              <a:ext uri="{FF2B5EF4-FFF2-40B4-BE49-F238E27FC236}">
                <a16:creationId xmlns:a16="http://schemas.microsoft.com/office/drawing/2014/main" id="{285A0C9D-5168-4FA0-8436-91C0A5E86285}"/>
              </a:ext>
            </a:extLst>
          </p:cNvPr>
          <p:cNvPicPr>
            <a:picLocks noChangeAspect="1"/>
          </p:cNvPicPr>
          <p:nvPr/>
        </p:nvPicPr>
        <p:blipFill>
          <a:blip r:embed="rId2"/>
          <a:stretch>
            <a:fillRect/>
          </a:stretch>
        </p:blipFill>
        <p:spPr>
          <a:xfrm>
            <a:off x="2286000" y="3474155"/>
            <a:ext cx="4572000" cy="3261607"/>
          </a:xfrm>
          <a:prstGeom prst="rect">
            <a:avLst/>
          </a:prstGeom>
        </p:spPr>
      </p:pic>
    </p:spTree>
    <p:extLst>
      <p:ext uri="{BB962C8B-B14F-4D97-AF65-F5344CB8AC3E}">
        <p14:creationId xmlns:p14="http://schemas.microsoft.com/office/powerpoint/2010/main" val="1226459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879D6-17B2-490A-B11E-3E43061BAC68}"/>
              </a:ext>
            </a:extLst>
          </p:cNvPr>
          <p:cNvSpPr>
            <a:spLocks noGrp="1"/>
          </p:cNvSpPr>
          <p:nvPr>
            <p:ph type="title"/>
          </p:nvPr>
        </p:nvSpPr>
        <p:spPr/>
        <p:txBody>
          <a:bodyPr/>
          <a:lstStyle/>
          <a:p>
            <a:r>
              <a:rPr lang="en-US"/>
              <a:t>Cold Core Example</a:t>
            </a:r>
          </a:p>
        </p:txBody>
      </p:sp>
      <p:sp>
        <p:nvSpPr>
          <p:cNvPr id="3" name="Content Placeholder 2">
            <a:extLst>
              <a:ext uri="{FF2B5EF4-FFF2-40B4-BE49-F238E27FC236}">
                <a16:creationId xmlns:a16="http://schemas.microsoft.com/office/drawing/2014/main" id="{54BD8DC3-0B3C-4A75-8CDE-27B7C200260C}"/>
              </a:ext>
            </a:extLst>
          </p:cNvPr>
          <p:cNvSpPr>
            <a:spLocks noGrp="1"/>
          </p:cNvSpPr>
          <p:nvPr>
            <p:ph idx="1"/>
          </p:nvPr>
        </p:nvSpPr>
        <p:spPr>
          <a:xfrm>
            <a:off x="457200" y="1600200"/>
            <a:ext cx="8229600" cy="1816607"/>
          </a:xfrm>
        </p:spPr>
        <p:txBody>
          <a:bodyPr>
            <a:normAutofit fontScale="62500" lnSpcReduction="20000"/>
          </a:bodyPr>
          <a:lstStyle/>
          <a:p>
            <a:pPr marL="0" indent="0">
              <a:buNone/>
            </a:pPr>
            <a:r>
              <a:rPr lang="en-US"/>
              <a:t>In this cross-section through a cold-core system, focus on the selected region. Consider that the area of PV has gently lifted this parcel of air to condensation, right below the upper-level maximum in PV. Above this maximum and co-located with the PV core aloft, there will be a </a:t>
            </a:r>
            <a:r>
              <a:rPr lang="en-US" u="sng"/>
              <a:t>negative</a:t>
            </a:r>
            <a:r>
              <a:rPr lang="en-US"/>
              <a:t> vertical gradient (z) which will result in a negative PV anomaly. As a result, the latent heat release will have a negative feedback on the area of positive PV. </a:t>
            </a:r>
          </a:p>
        </p:txBody>
      </p:sp>
      <p:pic>
        <p:nvPicPr>
          <p:cNvPr id="4" name="Picture 3">
            <a:extLst>
              <a:ext uri="{FF2B5EF4-FFF2-40B4-BE49-F238E27FC236}">
                <a16:creationId xmlns:a16="http://schemas.microsoft.com/office/drawing/2014/main" id="{67FD702F-D526-419B-BD2F-506A034067BE}"/>
              </a:ext>
            </a:extLst>
          </p:cNvPr>
          <p:cNvPicPr>
            <a:picLocks noChangeAspect="1"/>
          </p:cNvPicPr>
          <p:nvPr/>
        </p:nvPicPr>
        <p:blipFill>
          <a:blip r:embed="rId2"/>
          <a:stretch>
            <a:fillRect/>
          </a:stretch>
        </p:blipFill>
        <p:spPr>
          <a:xfrm>
            <a:off x="4452477" y="3441192"/>
            <a:ext cx="4452477" cy="3276600"/>
          </a:xfrm>
          <a:prstGeom prst="rect">
            <a:avLst/>
          </a:prstGeom>
        </p:spPr>
      </p:pic>
      <p:pic>
        <p:nvPicPr>
          <p:cNvPr id="5" name="Picture 4">
            <a:extLst>
              <a:ext uri="{FF2B5EF4-FFF2-40B4-BE49-F238E27FC236}">
                <a16:creationId xmlns:a16="http://schemas.microsoft.com/office/drawing/2014/main" id="{0323C986-87F5-42D0-91AE-DD3D374D190F}"/>
              </a:ext>
            </a:extLst>
          </p:cNvPr>
          <p:cNvPicPr>
            <a:picLocks noChangeAspect="1"/>
          </p:cNvPicPr>
          <p:nvPr/>
        </p:nvPicPr>
        <p:blipFill>
          <a:blip r:embed="rId3"/>
          <a:stretch>
            <a:fillRect/>
          </a:stretch>
        </p:blipFill>
        <p:spPr>
          <a:xfrm>
            <a:off x="304800" y="3441193"/>
            <a:ext cx="4144794" cy="3276600"/>
          </a:xfrm>
          <a:prstGeom prst="rect">
            <a:avLst/>
          </a:prstGeom>
        </p:spPr>
      </p:pic>
    </p:spTree>
    <p:extLst>
      <p:ext uri="{BB962C8B-B14F-4D97-AF65-F5344CB8AC3E}">
        <p14:creationId xmlns:p14="http://schemas.microsoft.com/office/powerpoint/2010/main" val="3756139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AB76-91B8-4FCE-BDD1-A0CA68D9210C}"/>
              </a:ext>
            </a:extLst>
          </p:cNvPr>
          <p:cNvSpPr>
            <a:spLocks noGrp="1"/>
          </p:cNvSpPr>
          <p:nvPr>
            <p:ph type="title"/>
          </p:nvPr>
        </p:nvSpPr>
        <p:spPr/>
        <p:txBody>
          <a:bodyPr/>
          <a:lstStyle/>
          <a:p>
            <a:r>
              <a:rPr lang="en-US"/>
              <a:t>Question 2 Answer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85B9CD-DDE8-4154-A922-D4EA1D03B82C}"/>
                  </a:ext>
                </a:extLst>
              </p:cNvPr>
              <p:cNvSpPr>
                <a:spLocks noGrp="1"/>
              </p:cNvSpPr>
              <p:nvPr>
                <p:ph idx="1"/>
              </p:nvPr>
            </p:nvSpPr>
            <p:spPr>
              <a:xfrm>
                <a:off x="457200" y="1600200"/>
                <a:ext cx="5334000" cy="4525963"/>
              </a:xfrm>
            </p:spPr>
            <p:txBody>
              <a:bodyPr>
                <a:normAutofit lnSpcReduction="10000"/>
              </a:bodyPr>
              <a:lstStyle/>
              <a:p>
                <a:pPr marL="0" indent="0">
                  <a:buNone/>
                </a:pPr>
                <a:r>
                  <a:rPr lang="en-US" sz="1600"/>
                  <a:t>Consider a parcel of air where absolute vorticity is conserved. That is, </a:t>
                </a: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𝑑𝑡</m:t>
                        </m:r>
                      </m:den>
                    </m:f>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𝜁</m:t>
                        </m:r>
                      </m:e>
                    </m:d>
                    <m:r>
                      <a:rPr lang="en-US" sz="1600" b="0" i="1" smtClean="0">
                        <a:latin typeface="Cambria Math" panose="02040503050406030204" pitchFamily="18" charset="0"/>
                      </a:rPr>
                      <m:t>=0</m:t>
                    </m:r>
                  </m:oMath>
                </a14:m>
                <a:r>
                  <a:rPr lang="en-US" sz="1600"/>
                  <a:t>. Initially, the parcel starts at a relative high latitude with it’s relative vorticity </a:t>
                </a:r>
                <a:r>
                  <a:rPr lang="el-GR" sz="1600"/>
                  <a:t> ζ</a:t>
                </a:r>
                <a:r>
                  <a:rPr lang="en-US" sz="1600"/>
                  <a:t> = 0, and positive planetary vorticity f. This means that at its initial time, the parcel’s absolute vorticity is equal only to it’s planetary vorticity. </a:t>
                </a:r>
                <a:br>
                  <a:rPr lang="en-US" sz="1600"/>
                </a:br>
                <a:r>
                  <a:rPr lang="en-US" sz="1600"/>
                  <a:t>What happens if this parcel of air is advected towards the south? As it moves equatorward, the planetary vorticity will decrease. By conservation of absolute vorticity, the relative vorticity must become positive to balance out the decreasing planetary vorticity. As a result, the relative vorticity of the parcel of air will increase over time, in this case become positive. Thus our parcel develops a cyclonic rotation. </a:t>
                </a:r>
              </a:p>
              <a:p>
                <a:pPr marL="0" indent="0">
                  <a:buNone/>
                </a:pPr>
                <a:r>
                  <a:rPr lang="en-US" sz="1600"/>
                  <a:t>The exact opposite happens if the initial parcel of air is advected poleward. As it moves poleward, the planetary vorticity will increase. If it conserves its absolute vorticity, this parcel must have it’s relative vorticity decrease. If the parcel started out with no net vorticity, it will develop an anti-cyclonic rotation.   </a:t>
                </a:r>
              </a:p>
            </p:txBody>
          </p:sp>
        </mc:Choice>
        <mc:Fallback xmlns="">
          <p:sp>
            <p:nvSpPr>
              <p:cNvPr id="3" name="Content Placeholder 2">
                <a:extLst>
                  <a:ext uri="{FF2B5EF4-FFF2-40B4-BE49-F238E27FC236}">
                    <a16:creationId xmlns:a16="http://schemas.microsoft.com/office/drawing/2014/main" id="{2585B9CD-DDE8-4154-A922-D4EA1D03B82C}"/>
                  </a:ext>
                </a:extLst>
              </p:cNvPr>
              <p:cNvSpPr>
                <a:spLocks noGrp="1" noRot="1" noChangeAspect="1" noMove="1" noResize="1" noEditPoints="1" noAdjustHandles="1" noChangeArrowheads="1" noChangeShapeType="1" noTextEdit="1"/>
              </p:cNvSpPr>
              <p:nvPr>
                <p:ph idx="1"/>
              </p:nvPr>
            </p:nvSpPr>
            <p:spPr>
              <a:xfrm>
                <a:off x="457200" y="1600200"/>
                <a:ext cx="5334000" cy="4525963"/>
              </a:xfrm>
              <a:blipFill>
                <a:blip r:embed="rId2"/>
                <a:stretch>
                  <a:fillRect l="-571" t="-943" r="-114"/>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29410046-42C0-4BA0-9B23-9F5E7FE0EA82}"/>
              </a:ext>
            </a:extLst>
          </p:cNvPr>
          <p:cNvSpPr/>
          <p:nvPr/>
        </p:nvSpPr>
        <p:spPr>
          <a:xfrm>
            <a:off x="6858000" y="3177381"/>
            <a:ext cx="1524000" cy="13716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t>ζ</a:t>
            </a:r>
            <a:r>
              <a:rPr lang="en-US"/>
              <a:t>(t=0) = 0</a:t>
            </a:r>
          </a:p>
        </p:txBody>
      </p:sp>
      <p:sp>
        <p:nvSpPr>
          <p:cNvPr id="16" name="Oval 15">
            <a:extLst>
              <a:ext uri="{FF2B5EF4-FFF2-40B4-BE49-F238E27FC236}">
                <a16:creationId xmlns:a16="http://schemas.microsoft.com/office/drawing/2014/main" id="{86030530-7D7B-41EB-9C83-7E842D80DE5E}"/>
              </a:ext>
            </a:extLst>
          </p:cNvPr>
          <p:cNvSpPr/>
          <p:nvPr/>
        </p:nvSpPr>
        <p:spPr>
          <a:xfrm>
            <a:off x="6858000" y="1124348"/>
            <a:ext cx="1524000" cy="13716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t>ζ</a:t>
            </a:r>
            <a:r>
              <a:rPr lang="en-US"/>
              <a:t>(t1) &lt; 0</a:t>
            </a:r>
          </a:p>
        </p:txBody>
      </p:sp>
      <p:sp>
        <p:nvSpPr>
          <p:cNvPr id="17" name="Oval 16">
            <a:extLst>
              <a:ext uri="{FF2B5EF4-FFF2-40B4-BE49-F238E27FC236}">
                <a16:creationId xmlns:a16="http://schemas.microsoft.com/office/drawing/2014/main" id="{3DEE3E31-B763-49A0-89E0-D55A8040F2B6}"/>
              </a:ext>
            </a:extLst>
          </p:cNvPr>
          <p:cNvSpPr/>
          <p:nvPr/>
        </p:nvSpPr>
        <p:spPr>
          <a:xfrm>
            <a:off x="6858000" y="5334000"/>
            <a:ext cx="1524000" cy="13716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t>ζ</a:t>
            </a:r>
            <a:r>
              <a:rPr lang="en-US"/>
              <a:t>(t1) &gt; 0</a:t>
            </a:r>
          </a:p>
        </p:txBody>
      </p:sp>
      <p:cxnSp>
        <p:nvCxnSpPr>
          <p:cNvPr id="6" name="Straight Arrow Connector 5">
            <a:extLst>
              <a:ext uri="{FF2B5EF4-FFF2-40B4-BE49-F238E27FC236}">
                <a16:creationId xmlns:a16="http://schemas.microsoft.com/office/drawing/2014/main" id="{EF3AC06C-113D-4C74-8872-17DF1C4CA1FE}"/>
              </a:ext>
            </a:extLst>
          </p:cNvPr>
          <p:cNvCxnSpPr/>
          <p:nvPr/>
        </p:nvCxnSpPr>
        <p:spPr>
          <a:xfrm flipV="1">
            <a:off x="7620000" y="2590800"/>
            <a:ext cx="0" cy="4572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72E259-7042-444C-8BED-774195A3DE0B}"/>
              </a:ext>
            </a:extLst>
          </p:cNvPr>
          <p:cNvCxnSpPr>
            <a:cxnSpLocks/>
          </p:cNvCxnSpPr>
          <p:nvPr/>
        </p:nvCxnSpPr>
        <p:spPr>
          <a:xfrm>
            <a:off x="7620000" y="4724400"/>
            <a:ext cx="0" cy="4572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CD87636C-CA90-4D5B-A0AE-908042190DF0}"/>
              </a:ext>
            </a:extLst>
          </p:cNvPr>
          <p:cNvSpPr/>
          <p:nvPr/>
        </p:nvSpPr>
        <p:spPr>
          <a:xfrm rot="16200000">
            <a:off x="6248776" y="5486023"/>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7ECD7CD9-DF34-4E25-995D-E9F55B23528A}"/>
              </a:ext>
            </a:extLst>
          </p:cNvPr>
          <p:cNvSpPr/>
          <p:nvPr/>
        </p:nvSpPr>
        <p:spPr>
          <a:xfrm rot="5400000">
            <a:off x="6487184" y="4629698"/>
            <a:ext cx="2513847" cy="1905000"/>
          </a:xfrm>
          <a:prstGeom prst="arc">
            <a:avLst>
              <a:gd name="adj1" fmla="val 18107751"/>
              <a:gd name="adj2" fmla="val 0"/>
            </a:avLst>
          </a:prstGeom>
          <a:ln w="38100">
            <a:solidFill>
              <a:schemeClr val="tx1"/>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E591252C-2869-4593-92BD-FAEBB7133B4F}"/>
              </a:ext>
            </a:extLst>
          </p:cNvPr>
          <p:cNvSpPr/>
          <p:nvPr/>
        </p:nvSpPr>
        <p:spPr>
          <a:xfrm rot="16200000">
            <a:off x="6248776" y="1259525"/>
            <a:ext cx="2513847" cy="1905000"/>
          </a:xfrm>
          <a:prstGeom prst="arc">
            <a:avLst>
              <a:gd name="adj1" fmla="val 18107751"/>
              <a:gd name="adj2" fmla="val 0"/>
            </a:avLst>
          </a:prstGeom>
          <a:ln w="38100">
            <a:solidFill>
              <a:schemeClr val="tx1"/>
            </a:solidFill>
            <a:headEnd type="none" w="lg" len="lg"/>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CB63979E-3E9E-4A76-A6CB-E99E83598961}"/>
              </a:ext>
            </a:extLst>
          </p:cNvPr>
          <p:cNvSpPr/>
          <p:nvPr/>
        </p:nvSpPr>
        <p:spPr>
          <a:xfrm rot="5400000">
            <a:off x="6487184" y="403200"/>
            <a:ext cx="2513847" cy="1905000"/>
          </a:xfrm>
          <a:prstGeom prst="arc">
            <a:avLst>
              <a:gd name="adj1" fmla="val 18107751"/>
              <a:gd name="adj2" fmla="val 0"/>
            </a:avLst>
          </a:prstGeom>
          <a:ln w="38100">
            <a:solidFill>
              <a:schemeClr val="tx1"/>
            </a:solidFill>
            <a:headEnd type="none" w="lg" len="lg"/>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26751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3FA9-B927-45D2-8E71-EA501250BF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D70D0B-E849-4851-ADD7-D9C79E9DB4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08746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1812925" y="136525"/>
            <a:ext cx="184150" cy="457200"/>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D01EB7"/>
              </a:solidFill>
              <a:effectLst/>
              <a:uLnTx/>
              <a:uFillTx/>
              <a:latin typeface="Times" pitchFamily="-84" charset="0"/>
              <a:ea typeface="ＭＳ Ｐゴシック"/>
            </a:endParaRPr>
          </a:p>
        </p:txBody>
      </p:sp>
      <p:sp>
        <p:nvSpPr>
          <p:cNvPr id="15363" name="Text Box 3"/>
          <p:cNvSpPr txBox="1">
            <a:spLocks noChangeArrowheads="1"/>
          </p:cNvSpPr>
          <p:nvPr/>
        </p:nvSpPr>
        <p:spPr bwMode="auto">
          <a:xfrm>
            <a:off x="2422525" y="517525"/>
            <a:ext cx="184150" cy="457200"/>
          </a:xfrm>
          <a:prstGeom prst="rect">
            <a:avLst/>
          </a:prstGeom>
          <a:noFill/>
          <a:ln w="9525">
            <a:noFill/>
            <a:miter lim="800000"/>
            <a:headEnd/>
            <a:tailEnd/>
          </a:ln>
        </p:spPr>
        <p:txBody>
          <a:bodyPr wrap="none">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pitchFamily="-84" charset="0"/>
              <a:ea typeface="ＭＳ Ｐゴシック"/>
            </a:endParaRPr>
          </a:p>
        </p:txBody>
      </p:sp>
      <p:sp>
        <p:nvSpPr>
          <p:cNvPr id="22532" name="Text Box 4"/>
          <p:cNvSpPr txBox="1">
            <a:spLocks noChangeArrowheads="1"/>
          </p:cNvSpPr>
          <p:nvPr/>
        </p:nvSpPr>
        <p:spPr bwMode="auto">
          <a:xfrm>
            <a:off x="425450" y="152400"/>
            <a:ext cx="8261350" cy="1077913"/>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“The Primitive Equations”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(meaning elemental, fundamental)</a:t>
            </a:r>
          </a:p>
        </p:txBody>
      </p:sp>
      <p:sp>
        <p:nvSpPr>
          <p:cNvPr id="22538" name="Text Box 10"/>
          <p:cNvSpPr txBox="1">
            <a:spLocks noChangeArrowheads="1"/>
          </p:cNvSpPr>
          <p:nvPr/>
        </p:nvSpPr>
        <p:spPr bwMode="auto">
          <a:xfrm>
            <a:off x="5410200" y="2938463"/>
            <a:ext cx="3276600" cy="1323975"/>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HYDROSTATIC </a:t>
            </a:r>
            <a:r>
              <a:rPr kumimoji="0" lang="en-US" sz="24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(w/ ideal gas law to eliminate </a:t>
            </a:r>
            <a:r>
              <a:rPr kumimoji="0" lang="en-US" sz="2400" b="0" i="0" u="none" strike="noStrike" kern="1200" cap="none" spc="0" normalizeH="0" baseline="0" noProof="0">
                <a:ln>
                  <a:noFill/>
                </a:ln>
                <a:solidFill>
                  <a:srgbClr val="000000"/>
                </a:solidFill>
                <a:effectLst>
                  <a:outerShdw blurRad="38100" dist="38100" dir="2700000" algn="tl">
                    <a:srgbClr val="DDDDDD"/>
                  </a:outerShdw>
                </a:effectLst>
                <a:uLnTx/>
                <a:uFillTx/>
                <a:latin typeface="Symbol"/>
                <a:ea typeface="ＭＳ Ｐゴシック"/>
              </a:rPr>
              <a:t>r)</a:t>
            </a:r>
          </a:p>
        </p:txBody>
      </p:sp>
      <p:sp>
        <p:nvSpPr>
          <p:cNvPr id="22539" name="Text Box 11"/>
          <p:cNvSpPr txBox="1">
            <a:spLocks noChangeArrowheads="1"/>
          </p:cNvSpPr>
          <p:nvPr/>
        </p:nvSpPr>
        <p:spPr bwMode="auto">
          <a:xfrm>
            <a:off x="5791200" y="1506538"/>
            <a:ext cx="2971800" cy="1077912"/>
          </a:xfrm>
          <a:prstGeom prst="rect">
            <a:avLst/>
          </a:prstGeom>
          <a:noFill/>
          <a:ln w="9525">
            <a:noFill/>
            <a:miter lim="800000"/>
            <a:headEnd/>
            <a:tailEnd/>
          </a:ln>
          <a:effectLst/>
        </p:spPr>
        <p:txBody>
          <a:bodyPr>
            <a:prstTxWarp prst="textNoShape">
              <a:avLst/>
            </a:prstTxWarp>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F=MA  in the HORIZONTAL</a:t>
            </a:r>
          </a:p>
        </p:txBody>
      </p:sp>
      <p:sp>
        <p:nvSpPr>
          <p:cNvPr id="22540" name="Text Box 12"/>
          <p:cNvSpPr txBox="1">
            <a:spLocks noChangeArrowheads="1"/>
          </p:cNvSpPr>
          <p:nvPr/>
        </p:nvSpPr>
        <p:spPr bwMode="auto">
          <a:xfrm>
            <a:off x="4114800" y="4249738"/>
            <a:ext cx="4800600" cy="579437"/>
          </a:xfrm>
          <a:prstGeom prst="rect">
            <a:avLst/>
          </a:prstGeom>
          <a:noFill/>
          <a:ln w="9525">
            <a:noFill/>
            <a:miter lim="800000"/>
            <a:headEnd/>
            <a:tailEnd/>
          </a:ln>
          <a:effectLst/>
        </p:spPr>
        <p:txBody>
          <a:bodyPr>
            <a:prstTxWarp prst="textNoShape">
              <a:avLst/>
            </a:prstTxWarp>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MASS CONSERVATION</a:t>
            </a:r>
          </a:p>
        </p:txBody>
      </p:sp>
      <p:sp>
        <p:nvSpPr>
          <p:cNvPr id="22541" name="Text Box 13"/>
          <p:cNvSpPr txBox="1">
            <a:spLocks noChangeArrowheads="1"/>
          </p:cNvSpPr>
          <p:nvPr/>
        </p:nvSpPr>
        <p:spPr bwMode="auto">
          <a:xfrm>
            <a:off x="3657600" y="5316538"/>
            <a:ext cx="5257800" cy="584200"/>
          </a:xfrm>
          <a:prstGeom prst="rect">
            <a:avLst/>
          </a:prstGeom>
          <a:noFill/>
          <a:ln w="9525">
            <a:noFill/>
            <a:miter lim="800000"/>
            <a:headEnd/>
            <a:tailEnd/>
          </a:ln>
          <a:effectLst/>
        </p:spPr>
        <p:txBody>
          <a:bodyPr>
            <a:prstTxWarp prst="textNoShape">
              <a:avLst/>
            </a:prstTxWarp>
            <a:sp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00"/>
                </a:solidFill>
                <a:effectLst>
                  <a:outerShdw blurRad="38100" dist="38100" dir="2700000" algn="tl">
                    <a:srgbClr val="DDDDDD"/>
                  </a:outerShdw>
                </a:effectLst>
                <a:uLnTx/>
                <a:uFillTx/>
                <a:latin typeface="Times" charset="0"/>
                <a:ea typeface="ＭＳ Ｐゴシック"/>
              </a:rPr>
              <a:t>FIRST LAW OF THERMO</a:t>
            </a:r>
          </a:p>
        </p:txBody>
      </p:sp>
      <p:pic>
        <p:nvPicPr>
          <p:cNvPr id="15369" name="Picture 18" descr="final"/>
          <p:cNvPicPr>
            <a:picLocks noChangeAspect="1" noChangeArrowheads="1"/>
          </p:cNvPicPr>
          <p:nvPr/>
        </p:nvPicPr>
        <p:blipFill>
          <a:blip r:embed="rId3"/>
          <a:srcRect/>
          <a:stretch>
            <a:fillRect/>
          </a:stretch>
        </p:blipFill>
        <p:spPr bwMode="auto">
          <a:xfrm>
            <a:off x="546100" y="4097338"/>
            <a:ext cx="2501900" cy="800100"/>
          </a:xfrm>
          <a:prstGeom prst="rect">
            <a:avLst/>
          </a:prstGeom>
          <a:noFill/>
          <a:ln w="9525">
            <a:noFill/>
            <a:miter lim="800000"/>
            <a:headEnd/>
            <a:tailEnd/>
          </a:ln>
        </p:spPr>
      </p:pic>
      <p:pic>
        <p:nvPicPr>
          <p:cNvPr id="15370" name="Picture 19" descr="final"/>
          <p:cNvPicPr>
            <a:picLocks noChangeAspect="1" noChangeArrowheads="1"/>
          </p:cNvPicPr>
          <p:nvPr/>
        </p:nvPicPr>
        <p:blipFill>
          <a:blip r:embed="rId4"/>
          <a:srcRect/>
          <a:stretch>
            <a:fillRect/>
          </a:stretch>
        </p:blipFill>
        <p:spPr bwMode="auto">
          <a:xfrm>
            <a:off x="457200" y="5240338"/>
            <a:ext cx="3594100" cy="779462"/>
          </a:xfrm>
          <a:prstGeom prst="rect">
            <a:avLst/>
          </a:prstGeom>
          <a:noFill/>
          <a:ln w="9525">
            <a:noFill/>
            <a:miter lim="800000"/>
            <a:headEnd/>
            <a:tailEnd/>
          </a:ln>
        </p:spPr>
      </p:pic>
      <p:pic>
        <p:nvPicPr>
          <p:cNvPr id="15371" name="Picture 16" descr="latex-image-1.pdf"/>
          <p:cNvPicPr>
            <a:picLocks noChangeAspect="1"/>
          </p:cNvPicPr>
          <p:nvPr/>
        </p:nvPicPr>
        <p:blipFill>
          <a:blip r:embed="rId5"/>
          <a:srcRect/>
          <a:stretch>
            <a:fillRect/>
          </a:stretch>
        </p:blipFill>
        <p:spPr bwMode="auto">
          <a:xfrm>
            <a:off x="533400" y="2725738"/>
            <a:ext cx="2243138" cy="990600"/>
          </a:xfrm>
          <a:prstGeom prst="rect">
            <a:avLst/>
          </a:prstGeom>
          <a:noFill/>
          <a:ln w="9525">
            <a:noFill/>
            <a:miter lim="800000"/>
            <a:headEnd/>
            <a:tailEnd/>
          </a:ln>
        </p:spPr>
      </p:pic>
      <p:pic>
        <p:nvPicPr>
          <p:cNvPr id="15372" name="Picture 18" descr="latex-image-1.pdf"/>
          <p:cNvPicPr>
            <a:picLocks noChangeAspect="1"/>
          </p:cNvPicPr>
          <p:nvPr/>
        </p:nvPicPr>
        <p:blipFill>
          <a:blip r:embed="rId6"/>
          <a:srcRect/>
          <a:stretch>
            <a:fillRect/>
          </a:stretch>
        </p:blipFill>
        <p:spPr bwMode="auto">
          <a:xfrm>
            <a:off x="533400" y="1658938"/>
            <a:ext cx="5105400" cy="796925"/>
          </a:xfrm>
          <a:prstGeom prst="rect">
            <a:avLst/>
          </a:prstGeom>
          <a:noFill/>
          <a:ln w="9525">
            <a:noFill/>
            <a:miter lim="800000"/>
            <a:headEnd/>
            <a:tailEnd/>
          </a:ln>
        </p:spPr>
      </p:pic>
    </p:spTree>
    <p:extLst>
      <p:ext uri="{BB962C8B-B14F-4D97-AF65-F5344CB8AC3E}">
        <p14:creationId xmlns:p14="http://schemas.microsoft.com/office/powerpoint/2010/main" val="131615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ackerman-06-22"/>
          <p:cNvPicPr>
            <a:picLocks noChangeAspect="1" noChangeArrowheads="1"/>
          </p:cNvPicPr>
          <p:nvPr/>
        </p:nvPicPr>
        <p:blipFill>
          <a:blip r:embed="rId3">
            <a:lum bright="-10000"/>
          </a:blip>
          <a:srcRect l="56081"/>
          <a:stretch>
            <a:fillRect/>
          </a:stretch>
        </p:blipFill>
        <p:spPr bwMode="auto">
          <a:xfrm>
            <a:off x="2286000" y="1447800"/>
            <a:ext cx="4114800" cy="4724400"/>
          </a:xfrm>
          <a:prstGeom prst="rect">
            <a:avLst/>
          </a:prstGeom>
          <a:noFill/>
          <a:ln w="9525">
            <a:noFill/>
            <a:miter lim="800000"/>
            <a:headEnd/>
            <a:tailEnd/>
          </a:ln>
        </p:spPr>
      </p:pic>
      <p:sp>
        <p:nvSpPr>
          <p:cNvPr id="17411"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heated air rises and a warm core vortex develops: the Primitive Equation view. 7 logical steps</a:t>
            </a:r>
          </a:p>
        </p:txBody>
      </p:sp>
      <p:sp>
        <p:nvSpPr>
          <p:cNvPr id="9" name="Right Arrow 8"/>
          <p:cNvSpPr>
            <a:spLocks noChangeArrowheads="1"/>
          </p:cNvSpPr>
          <p:nvPr/>
        </p:nvSpPr>
        <p:spPr bwMode="auto">
          <a:xfrm>
            <a:off x="6324600" y="1143000"/>
            <a:ext cx="2209800" cy="1447800"/>
          </a:xfrm>
          <a:prstGeom prst="rightArrow">
            <a:avLst>
              <a:gd name="adj1" fmla="val 50000"/>
              <a:gd name="adj2" fmla="val 49994"/>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a:solidFill>
                  <a:srgbClr val="000000"/>
                </a:solidFill>
              </a:rPr>
              <a:t>2. Air accelerates </a:t>
            </a:r>
          </a:p>
          <a:p>
            <a:pPr eaLnBrk="0" fontAlgn="base" hangingPunct="0">
              <a:spcBef>
                <a:spcPct val="0"/>
              </a:spcBef>
              <a:spcAft>
                <a:spcPct val="0"/>
              </a:spcAft>
            </a:pPr>
            <a:r>
              <a:rPr lang="en-US" sz="2000">
                <a:solidFill>
                  <a:srgbClr val="000000"/>
                </a:solidFill>
              </a:rPr>
              <a:t>due to PGF</a:t>
            </a:r>
          </a:p>
        </p:txBody>
      </p:sp>
      <p:sp>
        <p:nvSpPr>
          <p:cNvPr id="17413" name="TextBox 9"/>
          <p:cNvSpPr txBox="1">
            <a:spLocks noChangeArrowheads="1"/>
          </p:cNvSpPr>
          <p:nvPr/>
        </p:nvSpPr>
        <p:spPr bwMode="auto">
          <a:xfrm>
            <a:off x="1951038" y="2209800"/>
            <a:ext cx="1554162" cy="1570038"/>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US" sz="2400">
                <a:solidFill>
                  <a:srgbClr val="FF0000"/>
                </a:solidFill>
              </a:rPr>
              <a:t>1. 200 mb</a:t>
            </a:r>
          </a:p>
          <a:p>
            <a:pPr eaLnBrk="0" fontAlgn="base" hangingPunct="0">
              <a:spcBef>
                <a:spcPct val="0"/>
              </a:spcBef>
              <a:spcAft>
                <a:spcPct val="0"/>
              </a:spcAft>
            </a:pPr>
            <a:r>
              <a:rPr lang="en-US" sz="2400">
                <a:solidFill>
                  <a:srgbClr val="FF0000"/>
                </a:solidFill>
              </a:rPr>
              <a:t>surface</a:t>
            </a:r>
          </a:p>
          <a:p>
            <a:pPr eaLnBrk="0" fontAlgn="base" hangingPunct="0">
              <a:spcBef>
                <a:spcPct val="0"/>
              </a:spcBef>
              <a:spcAft>
                <a:spcPct val="0"/>
              </a:spcAft>
            </a:pPr>
            <a:r>
              <a:rPr lang="en-US" sz="2400">
                <a:solidFill>
                  <a:srgbClr val="FF0000"/>
                </a:solidFill>
              </a:rPr>
              <a:t>bulges</a:t>
            </a:r>
          </a:p>
          <a:p>
            <a:pPr eaLnBrk="0" fontAlgn="base" hangingPunct="0">
              <a:spcBef>
                <a:spcPct val="0"/>
              </a:spcBef>
              <a:spcAft>
                <a:spcPct val="0"/>
              </a:spcAft>
            </a:pPr>
            <a:r>
              <a:rPr lang="en-US" sz="2400">
                <a:solidFill>
                  <a:srgbClr val="FF0000"/>
                </a:solidFill>
              </a:rPr>
              <a:t>upward</a:t>
            </a:r>
          </a:p>
        </p:txBody>
      </p:sp>
      <p:cxnSp>
        <p:nvCxnSpPr>
          <p:cNvPr id="17414" name="Straight Connector 11"/>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p:spPr>
      </p:cxnSp>
      <p:sp>
        <p:nvSpPr>
          <p:cNvPr id="14" name="TextBox 13"/>
          <p:cNvSpPr txBox="1"/>
          <p:nvPr/>
        </p:nvSpPr>
        <p:spPr>
          <a:xfrm>
            <a:off x="533400" y="838200"/>
            <a:ext cx="6858000" cy="830997"/>
          </a:xfrm>
          <a:prstGeom prst="rect">
            <a:avLst/>
          </a:prstGeom>
          <a:noFill/>
        </p:spPr>
        <p:txBody>
          <a:bodyPr>
            <a:spAutoFit/>
          </a:bodyPr>
          <a:lstStyle/>
          <a:p>
            <a:pPr eaLnBrk="0" fontAlgn="base" hangingPunct="0">
              <a:spcBef>
                <a:spcPct val="0"/>
              </a:spcBef>
              <a:spcAft>
                <a:spcPct val="0"/>
              </a:spcAft>
              <a:defRPr/>
            </a:pPr>
            <a:r>
              <a:rPr lang="en-US" sz="2400" b="1">
                <a:ln>
                  <a:solidFill>
                    <a:srgbClr val="000000"/>
                  </a:solidFill>
                </a:ln>
                <a:solidFill>
                  <a:srgbClr val="FF0000"/>
                </a:solidFill>
                <a:latin typeface="Tahoma" pitchFamily="-65" charset="0"/>
              </a:rPr>
              <a:t>1. Warmed </a:t>
            </a:r>
            <a:r>
              <a:rPr lang="en-US" sz="2400">
                <a:solidFill>
                  <a:srgbClr val="000000"/>
                </a:solidFill>
                <a:latin typeface="Tahoma" pitchFamily="-65" charset="0"/>
              </a:rPr>
              <a:t>column of air gets </a:t>
            </a:r>
            <a:r>
              <a:rPr lang="en-US" sz="2400" b="1">
                <a:solidFill>
                  <a:srgbClr val="000000"/>
                </a:solidFill>
                <a:latin typeface="Tahoma" pitchFamily="-65" charset="0"/>
              </a:rPr>
              <a:t>thicker</a:t>
            </a:r>
          </a:p>
          <a:p>
            <a:pPr eaLnBrk="0" fontAlgn="base" hangingPunct="0">
              <a:spcBef>
                <a:spcPct val="0"/>
              </a:spcBef>
              <a:spcAft>
                <a:spcPct val="0"/>
              </a:spcAft>
              <a:defRPr/>
            </a:pPr>
            <a:endParaRPr lang="en-US" sz="2400">
              <a:solidFill>
                <a:srgbClr val="000000"/>
              </a:solidFill>
              <a:latin typeface="Tahoma" pitchFamily="-65" charset="0"/>
            </a:endParaRPr>
          </a:p>
        </p:txBody>
      </p:sp>
      <p:sp>
        <p:nvSpPr>
          <p:cNvPr id="17416" name="Rectangle 9"/>
          <p:cNvSpPr>
            <a:spLocks noChangeArrowheads="1"/>
          </p:cNvSpPr>
          <p:nvPr/>
        </p:nvSpPr>
        <p:spPr bwMode="auto">
          <a:xfrm>
            <a:off x="0" y="5181600"/>
            <a:ext cx="9144000" cy="1676400"/>
          </a:xfrm>
          <a:prstGeom prst="rect">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a:p>
            <a:pPr algn="ctr" eaLnBrk="0" fontAlgn="base" hangingPunct="0">
              <a:spcBef>
                <a:spcPct val="0"/>
              </a:spcBef>
              <a:spcAft>
                <a:spcPct val="0"/>
              </a:spcAft>
            </a:pPr>
            <a:r>
              <a:rPr lang="en-US" sz="2400">
                <a:solidFill>
                  <a:srgbClr val="000000"/>
                </a:solidFill>
              </a:rPr>
              <a:t>0. Heating (maybe latent heating by condensation in a patch</a:t>
            </a:r>
          </a:p>
          <a:p>
            <a:pPr algn="ctr" eaLnBrk="0" fontAlgn="base" hangingPunct="0">
              <a:spcBef>
                <a:spcPct val="0"/>
              </a:spcBef>
              <a:spcAft>
                <a:spcPct val="0"/>
              </a:spcAft>
            </a:pPr>
            <a:r>
              <a:rPr lang="en-US" sz="2400">
                <a:solidFill>
                  <a:srgbClr val="000000"/>
                </a:solidFill>
              </a:rPr>
              <a:t>of convection over warm water someplace)</a:t>
            </a:r>
          </a:p>
        </p:txBody>
      </p:sp>
      <p:sp>
        <p:nvSpPr>
          <p:cNvPr id="10" name="Right Arrow 9"/>
          <p:cNvSpPr>
            <a:spLocks noChangeArrowheads="1"/>
          </p:cNvSpPr>
          <p:nvPr/>
        </p:nvSpPr>
        <p:spPr bwMode="auto">
          <a:xfrm flipH="1">
            <a:off x="304800" y="1143000"/>
            <a:ext cx="2286000" cy="1447800"/>
          </a:xfrm>
          <a:prstGeom prst="rightArrow">
            <a:avLst>
              <a:gd name="adj1" fmla="val 50000"/>
              <a:gd name="adj2" fmla="val 49993"/>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a:solidFill>
                  <a:srgbClr val="000000"/>
                </a:solidFill>
              </a:rPr>
              <a:t>2. Air accelerates </a:t>
            </a:r>
          </a:p>
          <a:p>
            <a:pPr eaLnBrk="0" fontAlgn="base" hangingPunct="0">
              <a:spcBef>
                <a:spcPct val="0"/>
              </a:spcBef>
              <a:spcAft>
                <a:spcPct val="0"/>
              </a:spcAft>
            </a:pPr>
            <a:r>
              <a:rPr lang="en-US" sz="2000">
                <a:solidFill>
                  <a:srgbClr val="000000"/>
                </a:solidFill>
              </a:rPr>
              <a:t>due to PGF</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413" grpId="0"/>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ckerman-06-22"/>
          <p:cNvPicPr>
            <a:picLocks noChangeAspect="1" noChangeArrowheads="1"/>
          </p:cNvPicPr>
          <p:nvPr/>
        </p:nvPicPr>
        <p:blipFill>
          <a:blip r:embed="rId3">
            <a:lum bright="-10000"/>
          </a:blip>
          <a:srcRect l="56081"/>
          <a:stretch>
            <a:fillRect/>
          </a:stretch>
        </p:blipFill>
        <p:spPr bwMode="auto">
          <a:xfrm>
            <a:off x="2362200" y="1447800"/>
            <a:ext cx="4114800" cy="4648200"/>
          </a:xfrm>
          <a:prstGeom prst="rect">
            <a:avLst/>
          </a:prstGeom>
          <a:noFill/>
          <a:ln w="9525">
            <a:noFill/>
            <a:miter lim="800000"/>
            <a:headEnd/>
            <a:tailEnd/>
          </a:ln>
        </p:spPr>
      </p:pic>
      <p:sp>
        <p:nvSpPr>
          <p:cNvPr id="19459" name="Right Arrow 8"/>
          <p:cNvSpPr>
            <a:spLocks noChangeArrowheads="1"/>
          </p:cNvSpPr>
          <p:nvPr/>
        </p:nvSpPr>
        <p:spPr bwMode="auto">
          <a:xfrm>
            <a:off x="6324600" y="1143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3.</a:t>
            </a:r>
            <a:r>
              <a:rPr lang="en-US" sz="2000">
                <a:solidFill>
                  <a:srgbClr val="000000"/>
                </a:solidFill>
              </a:rPr>
              <a:t> Mass removed</a:t>
            </a:r>
          </a:p>
          <a:p>
            <a:pPr eaLnBrk="0" fontAlgn="base" hangingPunct="0">
              <a:spcBef>
                <a:spcPct val="0"/>
              </a:spcBef>
              <a:spcAft>
                <a:spcPct val="0"/>
              </a:spcAft>
            </a:pPr>
            <a:r>
              <a:rPr lang="en-US" sz="2000">
                <a:solidFill>
                  <a:srgbClr val="000000"/>
                </a:solidFill>
              </a:rPr>
              <a:t>from column</a:t>
            </a:r>
          </a:p>
        </p:txBody>
      </p:sp>
      <p:cxnSp>
        <p:nvCxnSpPr>
          <p:cNvPr id="19460" name="Straight Connector 11"/>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p:spPr>
      </p:cxnSp>
      <p:sp>
        <p:nvSpPr>
          <p:cNvPr id="14" name="TextBox 13"/>
          <p:cNvSpPr txBox="1"/>
          <p:nvPr/>
        </p:nvSpPr>
        <p:spPr>
          <a:xfrm>
            <a:off x="533400" y="838200"/>
            <a:ext cx="7391400" cy="461665"/>
          </a:xfrm>
          <a:prstGeom prst="rect">
            <a:avLst/>
          </a:prstGeom>
          <a:noFill/>
        </p:spPr>
        <p:txBody>
          <a:bodyPr>
            <a:spAutoFit/>
          </a:bodyPr>
          <a:lstStyle/>
          <a:p>
            <a:pPr eaLnBrk="0" fontAlgn="base" hangingPunct="0">
              <a:spcBef>
                <a:spcPct val="0"/>
              </a:spcBef>
              <a:spcAft>
                <a:spcPct val="0"/>
              </a:spcAft>
              <a:defRPr/>
            </a:pPr>
            <a:r>
              <a:rPr lang="en-US" sz="2400" b="1">
                <a:ln>
                  <a:solidFill>
                    <a:srgbClr val="000000"/>
                  </a:solidFill>
                </a:ln>
                <a:solidFill>
                  <a:srgbClr val="FF0000"/>
                </a:solidFill>
                <a:latin typeface="Tahoma" pitchFamily="-65" charset="0"/>
              </a:rPr>
              <a:t>3. Mass removal and 4. surface pressure drop</a:t>
            </a:r>
          </a:p>
        </p:txBody>
      </p:sp>
      <p:sp>
        <p:nvSpPr>
          <p:cNvPr id="19462" name="Rectangle 9"/>
          <p:cNvSpPr>
            <a:spLocks noChangeArrowheads="1"/>
          </p:cNvSpPr>
          <p:nvPr/>
        </p:nvSpPr>
        <p:spPr bwMode="auto">
          <a:xfrm>
            <a:off x="0" y="5181600"/>
            <a:ext cx="9144000" cy="1676400"/>
          </a:xfrm>
          <a:prstGeom prst="rect">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p:txBody>
      </p:sp>
      <p:sp>
        <p:nvSpPr>
          <p:cNvPr id="19463" name="Right Arrow 14"/>
          <p:cNvSpPr>
            <a:spLocks noChangeArrowheads="1"/>
          </p:cNvSpPr>
          <p:nvPr/>
        </p:nvSpPr>
        <p:spPr bwMode="auto">
          <a:xfrm flipH="1">
            <a:off x="304800" y="11430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3.</a:t>
            </a:r>
            <a:r>
              <a:rPr lang="en-US" sz="2000">
                <a:solidFill>
                  <a:srgbClr val="000000"/>
                </a:solidFill>
              </a:rPr>
              <a:t> Mass removed</a:t>
            </a:r>
          </a:p>
          <a:p>
            <a:pPr eaLnBrk="0" fontAlgn="base" hangingPunct="0">
              <a:spcBef>
                <a:spcPct val="0"/>
              </a:spcBef>
              <a:spcAft>
                <a:spcPct val="0"/>
              </a:spcAft>
            </a:pPr>
            <a:r>
              <a:rPr lang="en-US" sz="2000">
                <a:solidFill>
                  <a:srgbClr val="000000"/>
                </a:solidFill>
              </a:rPr>
              <a:t>from column</a:t>
            </a:r>
          </a:p>
        </p:txBody>
      </p:sp>
      <p:cxnSp>
        <p:nvCxnSpPr>
          <p:cNvPr id="16" name="Curved Connector 15"/>
          <p:cNvCxnSpPr>
            <a:cxnSpLocks noChangeShapeType="1"/>
          </p:cNvCxnSpPr>
          <p:nvPr/>
        </p:nvCxnSpPr>
        <p:spPr bwMode="auto">
          <a:xfrm rot="10800000" flipV="1">
            <a:off x="4648200" y="2438400"/>
            <a:ext cx="3429000" cy="2667000"/>
          </a:xfrm>
          <a:prstGeom prst="curvedConnector3">
            <a:avLst>
              <a:gd name="adj1" fmla="val 50000"/>
            </a:avLst>
          </a:prstGeom>
          <a:noFill/>
          <a:ln w="57150">
            <a:solidFill>
              <a:srgbClr val="FF0000"/>
            </a:solidFill>
            <a:round/>
            <a:headEnd/>
            <a:tailEnd type="arrow" w="med" len="med"/>
          </a:ln>
        </p:spPr>
      </p:cxnSp>
      <p:sp>
        <p:nvSpPr>
          <p:cNvPr id="17" name="TextBox 16"/>
          <p:cNvSpPr txBox="1">
            <a:spLocks noChangeArrowheads="1"/>
          </p:cNvSpPr>
          <p:nvPr/>
        </p:nvSpPr>
        <p:spPr bwMode="auto">
          <a:xfrm>
            <a:off x="6400800" y="3124200"/>
            <a:ext cx="2590800" cy="1570038"/>
          </a:xfrm>
          <a:prstGeom prst="rect">
            <a:avLst/>
          </a:prstGeom>
          <a:noFill/>
          <a:ln w="9525">
            <a:solidFill>
              <a:srgbClr val="FF0000"/>
            </a:solidFill>
            <a:miter lim="800000"/>
            <a:headEnd/>
            <a:tailEnd/>
          </a:ln>
        </p:spPr>
        <p:txBody>
          <a:bodyPr>
            <a:prstTxWarp prst="textNoShape">
              <a:avLst/>
            </a:prstTxWarp>
            <a:spAutoFit/>
          </a:bodyPr>
          <a:lstStyle/>
          <a:p>
            <a:pPr eaLnBrk="0" fontAlgn="base" hangingPunct="0">
              <a:spcBef>
                <a:spcPct val="0"/>
              </a:spcBef>
              <a:spcAft>
                <a:spcPct val="0"/>
              </a:spcAft>
            </a:pPr>
            <a:r>
              <a:rPr lang="en-US" sz="2400" b="1">
                <a:solidFill>
                  <a:srgbClr val="FF0000"/>
                </a:solidFill>
              </a:rPr>
              <a:t>4. less mass of air in column </a:t>
            </a:r>
          </a:p>
          <a:p>
            <a:pPr eaLnBrk="0" fontAlgn="base" hangingPunct="0">
              <a:spcBef>
                <a:spcPct val="0"/>
              </a:spcBef>
              <a:spcAft>
                <a:spcPct val="0"/>
              </a:spcAft>
            </a:pPr>
            <a:r>
              <a:rPr lang="en-US" sz="2400" b="1">
                <a:solidFill>
                  <a:srgbClr val="FF0000"/>
                </a:solidFill>
              </a:rPr>
              <a:t>= lower surface pressure</a:t>
            </a:r>
          </a:p>
        </p:txBody>
      </p:sp>
      <p:sp>
        <p:nvSpPr>
          <p:cNvPr id="20" name="TextBox 19"/>
          <p:cNvSpPr txBox="1">
            <a:spLocks noChangeArrowheads="1"/>
          </p:cNvSpPr>
          <p:nvPr/>
        </p:nvSpPr>
        <p:spPr bwMode="auto">
          <a:xfrm>
            <a:off x="4114800" y="4638675"/>
            <a:ext cx="762000" cy="923925"/>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5400" b="1">
                <a:solidFill>
                  <a:srgbClr val="000000"/>
                </a:solidFill>
              </a:rPr>
              <a:t>L</a:t>
            </a:r>
          </a:p>
        </p:txBody>
      </p:sp>
      <p:sp>
        <p:nvSpPr>
          <p:cNvPr id="19467"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heated air rises and a warm core vortex develops: the Primitive Equation view. 7 logical steps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900" decel="100000" fill="hold"/>
                                        <p:tgtEl>
                                          <p:spTgt spid="1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900" decel="100000" fill="hold"/>
                                        <p:tgtEl>
                                          <p:spTgt spid="1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ckerman-06-22"/>
          <p:cNvPicPr>
            <a:picLocks noChangeAspect="1" noChangeArrowheads="1"/>
          </p:cNvPicPr>
          <p:nvPr/>
        </p:nvPicPr>
        <p:blipFill>
          <a:blip r:embed="rId3">
            <a:lum bright="-10000"/>
          </a:blip>
          <a:srcRect l="56081"/>
          <a:stretch>
            <a:fillRect/>
          </a:stretch>
        </p:blipFill>
        <p:spPr bwMode="auto">
          <a:xfrm>
            <a:off x="2362200" y="1447800"/>
            <a:ext cx="4114800" cy="3733800"/>
          </a:xfrm>
          <a:prstGeom prst="rect">
            <a:avLst/>
          </a:prstGeom>
          <a:noFill/>
          <a:ln w="9525">
            <a:noFill/>
            <a:miter lim="800000"/>
            <a:headEnd/>
            <a:tailEnd/>
          </a:ln>
        </p:spPr>
      </p:pic>
      <p:cxnSp>
        <p:nvCxnSpPr>
          <p:cNvPr id="21507" name="Straight Connector 11"/>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p:spPr>
      </p:cxnSp>
      <p:sp>
        <p:nvSpPr>
          <p:cNvPr id="14" name="TextBox 13"/>
          <p:cNvSpPr txBox="1"/>
          <p:nvPr/>
        </p:nvSpPr>
        <p:spPr>
          <a:xfrm>
            <a:off x="533400" y="838200"/>
            <a:ext cx="8153400" cy="461665"/>
          </a:xfrm>
          <a:prstGeom prst="rect">
            <a:avLst/>
          </a:prstGeom>
          <a:noFill/>
        </p:spPr>
        <p:txBody>
          <a:bodyPr>
            <a:spAutoFit/>
          </a:bodyPr>
          <a:lstStyle/>
          <a:p>
            <a:pPr eaLnBrk="0" fontAlgn="base" hangingPunct="0">
              <a:spcBef>
                <a:spcPct val="0"/>
              </a:spcBef>
              <a:spcAft>
                <a:spcPct val="0"/>
              </a:spcAft>
              <a:defRPr/>
            </a:pPr>
            <a:r>
              <a:rPr lang="en-US" sz="2400" b="1">
                <a:ln>
                  <a:solidFill>
                    <a:srgbClr val="000000"/>
                  </a:solidFill>
                </a:ln>
                <a:solidFill>
                  <a:srgbClr val="FF0000"/>
                </a:solidFill>
                <a:latin typeface="Tahoma" pitchFamily="-65" charset="0"/>
              </a:rPr>
              <a:t>5. Low level inflow accelerates, 6. heated air rises</a:t>
            </a:r>
          </a:p>
        </p:txBody>
      </p:sp>
      <p:sp>
        <p:nvSpPr>
          <p:cNvPr id="13" name="Up Arrow 12"/>
          <p:cNvSpPr>
            <a:spLocks noChangeArrowheads="1"/>
          </p:cNvSpPr>
          <p:nvPr/>
        </p:nvSpPr>
        <p:spPr bwMode="auto">
          <a:xfrm>
            <a:off x="3124200" y="2362200"/>
            <a:ext cx="2667000" cy="1752600"/>
          </a:xfrm>
          <a:prstGeom prst="upArrow">
            <a:avLst>
              <a:gd name="adj1" fmla="val 50000"/>
              <a:gd name="adj2" fmla="val 50000"/>
            </a:avLst>
          </a:prstGeom>
          <a:solidFill>
            <a:srgbClr val="FF6600"/>
          </a:solidFill>
          <a:ln w="9525">
            <a:solidFill>
              <a:schemeClr val="tx1"/>
            </a:solidFill>
            <a:round/>
            <a:headEnd/>
            <a:tailEnd/>
          </a:ln>
        </p:spPr>
        <p:txBody>
          <a:bodyPr wrap="none">
            <a:prstTxWarp prst="textNoShape">
              <a:avLst/>
            </a:prstTxWarp>
          </a:bodyPr>
          <a:lstStyle/>
          <a:p>
            <a:pPr algn="ctr" eaLnBrk="0" fontAlgn="base" hangingPunct="0">
              <a:spcBef>
                <a:spcPct val="0"/>
              </a:spcBef>
              <a:spcAft>
                <a:spcPct val="0"/>
              </a:spcAft>
            </a:pPr>
            <a:r>
              <a:rPr lang="en-US" sz="2400" b="1">
                <a:solidFill>
                  <a:srgbClr val="000000"/>
                </a:solidFill>
              </a:rPr>
              <a:t>6. warm</a:t>
            </a:r>
          </a:p>
          <a:p>
            <a:pPr algn="ctr" eaLnBrk="0" fontAlgn="base" hangingPunct="0">
              <a:spcBef>
                <a:spcPct val="0"/>
              </a:spcBef>
              <a:spcAft>
                <a:spcPct val="0"/>
              </a:spcAft>
            </a:pPr>
            <a:r>
              <a:rPr lang="en-US" sz="2400" b="1">
                <a:solidFill>
                  <a:srgbClr val="000000"/>
                </a:solidFill>
              </a:rPr>
              <a:t>air </a:t>
            </a:r>
          </a:p>
          <a:p>
            <a:pPr algn="ctr" eaLnBrk="0" fontAlgn="base" hangingPunct="0">
              <a:spcBef>
                <a:spcPct val="0"/>
              </a:spcBef>
              <a:spcAft>
                <a:spcPct val="0"/>
              </a:spcAft>
            </a:pPr>
            <a:r>
              <a:rPr lang="en-US" sz="2400" b="1">
                <a:solidFill>
                  <a:srgbClr val="000000"/>
                </a:solidFill>
              </a:rPr>
              <a:t>rises!</a:t>
            </a:r>
          </a:p>
        </p:txBody>
      </p:sp>
      <p:sp>
        <p:nvSpPr>
          <p:cNvPr id="21510" name="Rectangle 9"/>
          <p:cNvSpPr>
            <a:spLocks noChangeArrowheads="1"/>
          </p:cNvSpPr>
          <p:nvPr/>
        </p:nvSpPr>
        <p:spPr bwMode="auto">
          <a:xfrm>
            <a:off x="0" y="5181600"/>
            <a:ext cx="9144000" cy="1676400"/>
          </a:xfrm>
          <a:prstGeom prst="rect">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p:txBody>
      </p:sp>
      <p:sp>
        <p:nvSpPr>
          <p:cNvPr id="19" name="Right Arrow 18"/>
          <p:cNvSpPr>
            <a:spLocks noChangeArrowheads="1"/>
          </p:cNvSpPr>
          <p:nvPr/>
        </p:nvSpPr>
        <p:spPr bwMode="auto">
          <a:xfrm>
            <a:off x="685800" y="3962400"/>
            <a:ext cx="2590800" cy="1447800"/>
          </a:xfrm>
          <a:prstGeom prst="rightArrow">
            <a:avLst>
              <a:gd name="adj1" fmla="val 50000"/>
              <a:gd name="adj2" fmla="val 49998"/>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5. Air accelerates </a:t>
            </a:r>
          </a:p>
          <a:p>
            <a:pPr eaLnBrk="0" fontAlgn="base" hangingPunct="0">
              <a:spcBef>
                <a:spcPct val="0"/>
              </a:spcBef>
              <a:spcAft>
                <a:spcPct val="0"/>
              </a:spcAft>
            </a:pPr>
            <a:r>
              <a:rPr lang="en-US" sz="2000" b="1">
                <a:solidFill>
                  <a:srgbClr val="000000"/>
                </a:solidFill>
              </a:rPr>
              <a:t>due to PGF</a:t>
            </a:r>
          </a:p>
        </p:txBody>
      </p:sp>
      <p:sp>
        <p:nvSpPr>
          <p:cNvPr id="21512"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heated air rises and a warm core vortex develops: the Primitive Equation view. 7 logical steps</a:t>
            </a:r>
          </a:p>
        </p:txBody>
      </p:sp>
      <p:sp>
        <p:nvSpPr>
          <p:cNvPr id="12" name="Right Arrow 11"/>
          <p:cNvSpPr>
            <a:spLocks noChangeArrowheads="1"/>
          </p:cNvSpPr>
          <p:nvPr/>
        </p:nvSpPr>
        <p:spPr bwMode="auto">
          <a:xfrm flipH="1">
            <a:off x="5638800" y="3962400"/>
            <a:ext cx="2971800" cy="1447800"/>
          </a:xfrm>
          <a:prstGeom prst="rightArrow">
            <a:avLst>
              <a:gd name="adj1" fmla="val 50000"/>
              <a:gd name="adj2" fmla="val 49995"/>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5. Air accelerates </a:t>
            </a:r>
          </a:p>
          <a:p>
            <a:pPr eaLnBrk="0" fontAlgn="base" hangingPunct="0">
              <a:spcBef>
                <a:spcPct val="0"/>
              </a:spcBef>
              <a:spcAft>
                <a:spcPct val="0"/>
              </a:spcAft>
            </a:pPr>
            <a:r>
              <a:rPr lang="en-US" sz="2000" b="1">
                <a:solidFill>
                  <a:srgbClr val="000000"/>
                </a:solidFill>
              </a:rPr>
              <a:t>due to PGF</a:t>
            </a:r>
          </a:p>
        </p:txBody>
      </p:sp>
      <p:sp>
        <p:nvSpPr>
          <p:cNvPr id="21514" name="Right Arrow 22"/>
          <p:cNvSpPr>
            <a:spLocks noChangeArrowheads="1"/>
          </p:cNvSpPr>
          <p:nvPr/>
        </p:nvSpPr>
        <p:spPr bwMode="auto">
          <a:xfrm>
            <a:off x="6324600" y="1143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21515" name="Right Arrow 25"/>
          <p:cNvSpPr>
            <a:spLocks noChangeArrowheads="1"/>
          </p:cNvSpPr>
          <p:nvPr/>
        </p:nvSpPr>
        <p:spPr bwMode="auto">
          <a:xfrm flipH="1">
            <a:off x="304800" y="11430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ackerman-06-22"/>
          <p:cNvPicPr>
            <a:picLocks noChangeAspect="1" noChangeArrowheads="1"/>
          </p:cNvPicPr>
          <p:nvPr/>
        </p:nvPicPr>
        <p:blipFill>
          <a:blip r:embed="rId3">
            <a:lum bright="-10000"/>
          </a:blip>
          <a:srcRect l="56081"/>
          <a:stretch>
            <a:fillRect/>
          </a:stretch>
        </p:blipFill>
        <p:spPr bwMode="auto">
          <a:xfrm>
            <a:off x="2362200" y="1447800"/>
            <a:ext cx="4114800" cy="3962400"/>
          </a:xfrm>
          <a:prstGeom prst="rect">
            <a:avLst/>
          </a:prstGeom>
          <a:noFill/>
          <a:ln w="9525">
            <a:noFill/>
            <a:miter lim="800000"/>
            <a:headEnd/>
            <a:tailEnd/>
          </a:ln>
        </p:spPr>
      </p:pic>
      <p:cxnSp>
        <p:nvCxnSpPr>
          <p:cNvPr id="23555" name="Straight Connector 11"/>
          <p:cNvCxnSpPr>
            <a:cxnSpLocks noChangeShapeType="1"/>
          </p:cNvCxnSpPr>
          <p:nvPr/>
        </p:nvCxnSpPr>
        <p:spPr bwMode="auto">
          <a:xfrm rot="10800000">
            <a:off x="1676400" y="2286000"/>
            <a:ext cx="884238" cy="1588"/>
          </a:xfrm>
          <a:prstGeom prst="line">
            <a:avLst/>
          </a:prstGeom>
          <a:noFill/>
          <a:ln w="38100">
            <a:solidFill>
              <a:srgbClr val="FF0000"/>
            </a:solidFill>
            <a:round/>
            <a:headEnd/>
            <a:tailEnd/>
          </a:ln>
        </p:spPr>
      </p:cxnSp>
      <p:sp>
        <p:nvSpPr>
          <p:cNvPr id="23556" name="Right Arrow 11"/>
          <p:cNvSpPr>
            <a:spLocks noChangeArrowheads="1"/>
          </p:cNvSpPr>
          <p:nvPr/>
        </p:nvSpPr>
        <p:spPr bwMode="auto">
          <a:xfrm flipH="1">
            <a:off x="5638800" y="3962400"/>
            <a:ext cx="2971800" cy="1447800"/>
          </a:xfrm>
          <a:prstGeom prst="rightArrow">
            <a:avLst>
              <a:gd name="adj1" fmla="val 50000"/>
              <a:gd name="adj2" fmla="val 49995"/>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b="1">
              <a:solidFill>
                <a:srgbClr val="000000"/>
              </a:solidFill>
            </a:endParaRPr>
          </a:p>
        </p:txBody>
      </p:sp>
      <p:sp>
        <p:nvSpPr>
          <p:cNvPr id="23557" name="Right Arrow 18"/>
          <p:cNvSpPr>
            <a:spLocks noChangeArrowheads="1"/>
          </p:cNvSpPr>
          <p:nvPr/>
        </p:nvSpPr>
        <p:spPr bwMode="auto">
          <a:xfrm>
            <a:off x="685800" y="3962400"/>
            <a:ext cx="2590800" cy="1447800"/>
          </a:xfrm>
          <a:prstGeom prst="rightArrow">
            <a:avLst>
              <a:gd name="adj1" fmla="val 50000"/>
              <a:gd name="adj2" fmla="val 49998"/>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b="1">
              <a:solidFill>
                <a:srgbClr val="000000"/>
              </a:solidFill>
            </a:endParaRPr>
          </a:p>
        </p:txBody>
      </p:sp>
      <p:sp>
        <p:nvSpPr>
          <p:cNvPr id="10" name="Rectangle 9"/>
          <p:cNvSpPr/>
          <p:nvPr/>
        </p:nvSpPr>
        <p:spPr bwMode="auto">
          <a:xfrm>
            <a:off x="0" y="5257800"/>
            <a:ext cx="9144000" cy="1600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a:prstTxWarp prst="textNoShape">
              <a:avLst/>
            </a:prstTxWarp>
          </a:bodyPr>
          <a:lstStyle/>
          <a:p>
            <a:pPr algn="ctr" eaLnBrk="0" fontAlgn="base" hangingPunct="0">
              <a:spcBef>
                <a:spcPct val="0"/>
              </a:spcBef>
              <a:spcAft>
                <a:spcPct val="0"/>
              </a:spcAft>
              <a:defRPr/>
            </a:pPr>
            <a:r>
              <a:rPr lang="en-US" sz="4000" b="1">
                <a:ln>
                  <a:solidFill>
                    <a:srgbClr val="000000"/>
                  </a:solidFill>
                </a:ln>
                <a:solidFill>
                  <a:srgbClr val="FF0000"/>
                </a:solidFill>
              </a:rPr>
              <a:t>7. </a:t>
            </a:r>
            <a:r>
              <a:rPr lang="en-US" sz="4000" b="1" err="1">
                <a:ln>
                  <a:solidFill>
                    <a:srgbClr val="000000"/>
                  </a:solidFill>
                </a:ln>
                <a:solidFill>
                  <a:srgbClr val="FF0000"/>
                </a:solidFill>
              </a:rPr>
              <a:t>Coriolis</a:t>
            </a:r>
            <a:r>
              <a:rPr lang="en-US" sz="4000" b="1">
                <a:ln>
                  <a:solidFill>
                    <a:srgbClr val="000000"/>
                  </a:solidFill>
                </a:ln>
                <a:solidFill>
                  <a:srgbClr val="FF0000"/>
                </a:solidFill>
              </a:rPr>
              <a:t> turns flow to right</a:t>
            </a:r>
          </a:p>
        </p:txBody>
      </p:sp>
      <p:sp>
        <p:nvSpPr>
          <p:cNvPr id="23559"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heated air rises and a warm core vortex develops: the Primitive Equation view. 7 logical steps</a:t>
            </a:r>
          </a:p>
        </p:txBody>
      </p:sp>
      <p:sp>
        <p:nvSpPr>
          <p:cNvPr id="23560" name="Right Arrow 14"/>
          <p:cNvSpPr>
            <a:spLocks noChangeArrowheads="1"/>
          </p:cNvSpPr>
          <p:nvPr/>
        </p:nvSpPr>
        <p:spPr bwMode="auto">
          <a:xfrm>
            <a:off x="6019800" y="1219200"/>
            <a:ext cx="2362200" cy="1447800"/>
          </a:xfrm>
          <a:prstGeom prst="rightArrow">
            <a:avLst>
              <a:gd name="adj1" fmla="val 50000"/>
              <a:gd name="adj2" fmla="val 49997"/>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23561" name="Right Arrow 15"/>
          <p:cNvSpPr>
            <a:spLocks noChangeArrowheads="1"/>
          </p:cNvSpPr>
          <p:nvPr/>
        </p:nvSpPr>
        <p:spPr bwMode="auto">
          <a:xfrm flipH="1">
            <a:off x="533400" y="1219200"/>
            <a:ext cx="2438400" cy="1447800"/>
          </a:xfrm>
          <a:prstGeom prst="rightArrow">
            <a:avLst>
              <a:gd name="adj1" fmla="val 50000"/>
              <a:gd name="adj2" fmla="val 49996"/>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grpSp>
        <p:nvGrpSpPr>
          <p:cNvPr id="2" name="Group 25"/>
          <p:cNvGrpSpPr>
            <a:grpSpLocks/>
          </p:cNvGrpSpPr>
          <p:nvPr/>
        </p:nvGrpSpPr>
        <p:grpSpPr bwMode="auto">
          <a:xfrm>
            <a:off x="2933700" y="4114800"/>
            <a:ext cx="3314700" cy="1066800"/>
            <a:chOff x="3429000" y="4114800"/>
            <a:chExt cx="2209800" cy="1295400"/>
          </a:xfrm>
        </p:grpSpPr>
        <p:sp>
          <p:nvSpPr>
            <p:cNvPr id="23569" name="Rectangle 22"/>
            <p:cNvSpPr>
              <a:spLocks noChangeArrowheads="1"/>
            </p:cNvSpPr>
            <p:nvPr/>
          </p:nvSpPr>
          <p:spPr bwMode="auto">
            <a:xfrm>
              <a:off x="3454400" y="4114800"/>
              <a:ext cx="2057400" cy="12954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3570" name="Curved Up Arrow 17"/>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FLOW</a:t>
              </a:r>
            </a:p>
          </p:txBody>
        </p:sp>
        <p:sp>
          <p:nvSpPr>
            <p:cNvPr id="23571" name="Curved Down Arrow 20"/>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CYCLONIC</a:t>
              </a:r>
            </a:p>
          </p:txBody>
        </p:sp>
      </p:grpSp>
      <p:grpSp>
        <p:nvGrpSpPr>
          <p:cNvPr id="3" name="Group 26"/>
          <p:cNvGrpSpPr>
            <a:grpSpLocks/>
          </p:cNvGrpSpPr>
          <p:nvPr/>
        </p:nvGrpSpPr>
        <p:grpSpPr bwMode="auto">
          <a:xfrm flipH="1">
            <a:off x="2057400" y="1371600"/>
            <a:ext cx="4724400" cy="1066800"/>
            <a:chOff x="3352800" y="4114800"/>
            <a:chExt cx="2286000" cy="1295400"/>
          </a:xfrm>
        </p:grpSpPr>
        <p:sp>
          <p:nvSpPr>
            <p:cNvPr id="23566" name="Rectangle 27"/>
            <p:cNvSpPr>
              <a:spLocks noChangeArrowheads="1"/>
            </p:cNvSpPr>
            <p:nvPr/>
          </p:nvSpPr>
          <p:spPr bwMode="auto">
            <a:xfrm>
              <a:off x="3352800" y="4114800"/>
              <a:ext cx="2286000" cy="12954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3567" name="Curved Up Arrow 28"/>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CYCLONIC</a:t>
              </a:r>
            </a:p>
          </p:txBody>
        </p:sp>
        <p:sp>
          <p:nvSpPr>
            <p:cNvPr id="23568" name="Curved Down Arrow 29"/>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ANTI</a:t>
              </a:r>
            </a:p>
          </p:txBody>
        </p:sp>
      </p:grpSp>
      <p:sp>
        <p:nvSpPr>
          <p:cNvPr id="23564" name="Up Arrow 32"/>
          <p:cNvSpPr>
            <a:spLocks noChangeArrowheads="1"/>
          </p:cNvSpPr>
          <p:nvPr/>
        </p:nvSpPr>
        <p:spPr bwMode="auto">
          <a:xfrm>
            <a:off x="3124200" y="2362200"/>
            <a:ext cx="2667000" cy="1752600"/>
          </a:xfrm>
          <a:prstGeom prst="upArrow">
            <a:avLst>
              <a:gd name="adj1" fmla="val 50000"/>
              <a:gd name="adj2" fmla="val 50000"/>
            </a:avLst>
          </a:prstGeom>
          <a:solidFill>
            <a:srgbClr val="FF6600"/>
          </a:solidFill>
          <a:ln w="9525">
            <a:solidFill>
              <a:schemeClr val="tx1"/>
            </a:solidFill>
            <a:round/>
            <a:headEnd/>
            <a:tailEnd/>
          </a:ln>
        </p:spPr>
        <p:txBody>
          <a:bodyPr wrap="none">
            <a:prstTxWarp prst="textNoShape">
              <a:avLst/>
            </a:prstTxWarp>
          </a:bodyPr>
          <a:lstStyle/>
          <a:p>
            <a:pPr algn="ctr" eaLnBrk="0" fontAlgn="base" hangingPunct="0">
              <a:spcBef>
                <a:spcPct val="0"/>
              </a:spcBef>
              <a:spcAft>
                <a:spcPct val="0"/>
              </a:spcAft>
            </a:pPr>
            <a:endParaRPr lang="en-US" sz="2400" b="1">
              <a:solidFill>
                <a:srgbClr val="000000"/>
              </a:solidFill>
            </a:endParaRPr>
          </a:p>
        </p:txBody>
      </p:sp>
      <p:sp>
        <p:nvSpPr>
          <p:cNvPr id="32" name="Oval 31"/>
          <p:cNvSpPr>
            <a:spLocks noChangeArrowheads="1"/>
          </p:cNvSpPr>
          <p:nvPr/>
        </p:nvSpPr>
        <p:spPr bwMode="auto">
          <a:xfrm>
            <a:off x="3505200" y="2286000"/>
            <a:ext cx="1981200" cy="2057400"/>
          </a:xfrm>
          <a:prstGeom prst="ellipse">
            <a:avLst/>
          </a:prstGeom>
          <a:solidFill>
            <a:srgbClr val="E0A945"/>
          </a:solidFill>
          <a:ln w="9525">
            <a:no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000000"/>
                </a:solidFill>
              </a:rPr>
              <a:t>Warm </a:t>
            </a:r>
          </a:p>
          <a:p>
            <a:pPr algn="ctr" eaLnBrk="0" fontAlgn="base" hangingPunct="0">
              <a:spcBef>
                <a:spcPct val="0"/>
              </a:spcBef>
              <a:spcAft>
                <a:spcPct val="0"/>
              </a:spcAft>
            </a:pPr>
            <a:r>
              <a:rPr lang="en-US" sz="2400">
                <a:solidFill>
                  <a:srgbClr val="000000"/>
                </a:solidFill>
              </a:rPr>
              <a:t>Core</a:t>
            </a:r>
          </a:p>
          <a:p>
            <a:pPr algn="ctr" eaLnBrk="0" fontAlgn="base" hangingPunct="0">
              <a:spcBef>
                <a:spcPct val="0"/>
              </a:spcBef>
              <a:spcAft>
                <a:spcPct val="0"/>
              </a:spcAft>
            </a:pPr>
            <a:r>
              <a:rPr lang="en-US" sz="2400">
                <a:solidFill>
                  <a:srgbClr val="000000"/>
                </a:solidFill>
              </a:rPr>
              <a:t>Vortex</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1812925" y="136525"/>
            <a:ext cx="18415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endParaRPr lang="en-US" sz="2400" b="1">
              <a:solidFill>
                <a:srgbClr val="D01EB7"/>
              </a:solidFill>
              <a:latin typeface="Times" pitchFamily="-84" charset="0"/>
            </a:endParaRPr>
          </a:p>
        </p:txBody>
      </p:sp>
      <p:sp>
        <p:nvSpPr>
          <p:cNvPr id="35843" name="Text Box 3"/>
          <p:cNvSpPr txBox="1">
            <a:spLocks noChangeArrowheads="1"/>
          </p:cNvSpPr>
          <p:nvPr/>
        </p:nvSpPr>
        <p:spPr bwMode="auto">
          <a:xfrm>
            <a:off x="2422525" y="517525"/>
            <a:ext cx="18415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endParaRPr lang="en-US" sz="2400">
              <a:solidFill>
                <a:srgbClr val="000000"/>
              </a:solidFill>
              <a:latin typeface="Times" pitchFamily="-84" charset="0"/>
            </a:endParaRPr>
          </a:p>
        </p:txBody>
      </p:sp>
      <p:sp>
        <p:nvSpPr>
          <p:cNvPr id="35844" name="Text Box 4"/>
          <p:cNvSpPr txBox="1">
            <a:spLocks noChangeArrowheads="1"/>
          </p:cNvSpPr>
          <p:nvPr/>
        </p:nvSpPr>
        <p:spPr bwMode="auto">
          <a:xfrm>
            <a:off x="425450" y="152400"/>
            <a:ext cx="8261350" cy="1570038"/>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3200">
                <a:solidFill>
                  <a:srgbClr val="000000"/>
                </a:solidFill>
                <a:latin typeface="Times" pitchFamily="-84" charset="0"/>
              </a:rPr>
              <a:t>HW: use The Primitive Equations to compute how a local heating J drives flow in an initially motionless atmosphere</a:t>
            </a:r>
          </a:p>
        </p:txBody>
      </p:sp>
      <p:sp>
        <p:nvSpPr>
          <p:cNvPr id="10248" name="Text Box 8"/>
          <p:cNvSpPr txBox="1">
            <a:spLocks noChangeArrowheads="1"/>
          </p:cNvSpPr>
          <p:nvPr/>
        </p:nvSpPr>
        <p:spPr bwMode="auto">
          <a:xfrm>
            <a:off x="3048000" y="2895600"/>
            <a:ext cx="5867400" cy="1077913"/>
          </a:xfrm>
          <a:prstGeom prst="rect">
            <a:avLst/>
          </a:prstGeom>
          <a:noFill/>
          <a:ln w="9525">
            <a:noFill/>
            <a:miter lim="800000"/>
            <a:headEnd/>
            <a:tailEnd/>
          </a:ln>
          <a:effectLst/>
        </p:spPr>
        <p:txBody>
          <a:bodyPr>
            <a:prstTxWarp prst="textNoShape">
              <a:avLst/>
            </a:prstTxWarp>
            <a:spAutoFit/>
          </a:bodyPr>
          <a:lstStyle/>
          <a:p>
            <a:pPr algn="ctr" eaLnBrk="0" fontAlgn="base" hangingPunct="0">
              <a:spcBef>
                <a:spcPct val="50000"/>
              </a:spcBef>
              <a:spcAft>
                <a:spcPct val="0"/>
              </a:spcAft>
              <a:defRPr/>
            </a:pPr>
            <a:r>
              <a:rPr lang="en-US" sz="3200">
                <a:solidFill>
                  <a:srgbClr val="000000"/>
                </a:solidFill>
                <a:effectLst>
                  <a:outerShdw blurRad="38100" dist="38100" dir="2700000" algn="tl">
                    <a:srgbClr val="DDDDDD"/>
                  </a:outerShdw>
                </a:effectLst>
                <a:latin typeface="Times" charset="0"/>
              </a:rPr>
              <a:t>2. Warmer </a:t>
            </a:r>
            <a:r>
              <a:rPr lang="en-US" sz="3200" b="1" err="1">
                <a:solidFill>
                  <a:srgbClr val="FF0000"/>
                </a:solidFill>
                <a:effectLst>
                  <a:outerShdw blurRad="38100" dist="38100" dir="2700000" algn="tl">
                    <a:srgbClr val="DDDDDD"/>
                  </a:outerShdw>
                </a:effectLst>
                <a:latin typeface="Times" charset="0"/>
              </a:rPr>
              <a:t>T</a:t>
            </a:r>
            <a:r>
              <a:rPr lang="en-US" sz="3200" b="1">
                <a:solidFill>
                  <a:srgbClr val="FF0000"/>
                </a:solidFill>
                <a:effectLst>
                  <a:outerShdw blurRad="38100" dist="38100" dir="2700000" algn="tl">
                    <a:srgbClr val="DDDDDD"/>
                  </a:outerShdw>
                </a:effectLst>
                <a:latin typeface="Times" charset="0"/>
              </a:rPr>
              <a:t> causes increased thickness</a:t>
            </a:r>
            <a:r>
              <a:rPr lang="en-US" sz="3200" b="1">
                <a:solidFill>
                  <a:srgbClr val="00FF00"/>
                </a:solidFill>
                <a:effectLst>
                  <a:outerShdw blurRad="38100" dist="38100" dir="2700000" algn="tl">
                    <a:srgbClr val="DDDDDD"/>
                  </a:outerShdw>
                </a:effectLst>
                <a:latin typeface="Times" charset="0"/>
              </a:rPr>
              <a:t> </a:t>
            </a:r>
            <a:r>
              <a:rPr lang="en-US" sz="3200">
                <a:solidFill>
                  <a:srgbClr val="000000"/>
                </a:solidFill>
                <a:effectLst>
                  <a:outerShdw blurRad="38100" dist="38100" dir="2700000" algn="tl">
                    <a:srgbClr val="DDDDDD"/>
                  </a:outerShdw>
                </a:effectLst>
                <a:latin typeface="Times" charset="0"/>
              </a:rPr>
              <a:t>of the heated column</a:t>
            </a:r>
            <a:endParaRPr lang="en-US" sz="2400">
              <a:solidFill>
                <a:srgbClr val="000000"/>
              </a:solidFill>
              <a:effectLst>
                <a:outerShdw blurRad="38100" dist="38100" dir="2700000" algn="tl">
                  <a:srgbClr val="DDDDDD"/>
                </a:outerShdw>
              </a:effectLst>
              <a:latin typeface="Times" charset="0"/>
            </a:endParaRPr>
          </a:p>
        </p:txBody>
      </p:sp>
      <p:sp>
        <p:nvSpPr>
          <p:cNvPr id="10250" name="Text Box 10"/>
          <p:cNvSpPr txBox="1">
            <a:spLocks noChangeArrowheads="1"/>
          </p:cNvSpPr>
          <p:nvPr/>
        </p:nvSpPr>
        <p:spPr bwMode="auto">
          <a:xfrm>
            <a:off x="5029200" y="4313238"/>
            <a:ext cx="3657600" cy="1570037"/>
          </a:xfrm>
          <a:prstGeom prst="rect">
            <a:avLst/>
          </a:prstGeom>
          <a:noFill/>
          <a:ln w="9525">
            <a:noFill/>
            <a:miter lim="800000"/>
            <a:headEnd/>
            <a:tailEnd/>
          </a:ln>
          <a:effectLst/>
        </p:spPr>
        <p:txBody>
          <a:bodyPr>
            <a:prstTxWarp prst="textNoShape">
              <a:avLst/>
            </a:prstTxWarp>
            <a:spAutoFit/>
          </a:bodyPr>
          <a:lstStyle/>
          <a:p>
            <a:pPr algn="ctr" eaLnBrk="0" fontAlgn="base" hangingPunct="0">
              <a:spcBef>
                <a:spcPct val="50000"/>
              </a:spcBef>
              <a:spcAft>
                <a:spcPct val="0"/>
              </a:spcAft>
              <a:defRPr/>
            </a:pPr>
            <a:r>
              <a:rPr lang="en-US" sz="3200" b="1">
                <a:solidFill>
                  <a:srgbClr val="FF0000"/>
                </a:solidFill>
                <a:effectLst>
                  <a:outerShdw blurRad="38100" dist="38100" dir="2700000" algn="tl">
                    <a:srgbClr val="DDDDDD"/>
                  </a:outerShdw>
                </a:effectLst>
                <a:latin typeface="Times" charset="0"/>
              </a:rPr>
              <a:t>3. High </a:t>
            </a:r>
            <a:r>
              <a:rPr lang="en-US" sz="3200" b="1" err="1">
                <a:solidFill>
                  <a:srgbClr val="FF0000"/>
                </a:solidFill>
                <a:effectLst>
                  <a:outerShdw blurRad="38100" dist="38100" dir="2700000" algn="tl">
                    <a:srgbClr val="DDDDDD"/>
                  </a:outerShdw>
                </a:effectLst>
                <a:latin typeface="Symbol" charset="2"/>
                <a:sym typeface="Symbol" charset="2"/>
              </a:rPr>
              <a:t>F</a:t>
            </a:r>
            <a:r>
              <a:rPr lang="en-US" sz="3200" b="1">
                <a:solidFill>
                  <a:srgbClr val="FF0000"/>
                </a:solidFill>
                <a:effectLst>
                  <a:outerShdw blurRad="38100" dist="38100" dir="2700000" algn="tl">
                    <a:srgbClr val="DDDDDD"/>
                  </a:outerShdw>
                </a:effectLst>
                <a:latin typeface="Times" charset="0"/>
              </a:rPr>
              <a:t> over hot column pushes wind outward</a:t>
            </a:r>
            <a:r>
              <a:rPr lang="en-US" sz="3200">
                <a:solidFill>
                  <a:srgbClr val="000000"/>
                </a:solidFill>
                <a:effectLst>
                  <a:outerShdw blurRad="38100" dist="38100" dir="2700000" algn="tl">
                    <a:srgbClr val="DDDDDD"/>
                  </a:outerShdw>
                </a:effectLst>
                <a:latin typeface="Times" charset="0"/>
              </a:rPr>
              <a:t> </a:t>
            </a:r>
          </a:p>
        </p:txBody>
      </p:sp>
      <p:pic>
        <p:nvPicPr>
          <p:cNvPr id="35847" name="Picture 11" descr="final"/>
          <p:cNvPicPr>
            <a:picLocks noChangeAspect="1" noChangeArrowheads="1"/>
          </p:cNvPicPr>
          <p:nvPr/>
        </p:nvPicPr>
        <p:blipFill>
          <a:blip r:embed="rId3"/>
          <a:srcRect/>
          <a:stretch>
            <a:fillRect/>
          </a:stretch>
        </p:blipFill>
        <p:spPr bwMode="auto">
          <a:xfrm>
            <a:off x="457200" y="5334000"/>
            <a:ext cx="3416300" cy="1092200"/>
          </a:xfrm>
          <a:prstGeom prst="rect">
            <a:avLst/>
          </a:prstGeom>
          <a:noFill/>
          <a:ln w="9525">
            <a:noFill/>
            <a:miter lim="800000"/>
            <a:headEnd/>
            <a:tailEnd/>
          </a:ln>
        </p:spPr>
      </p:pic>
      <p:sp>
        <p:nvSpPr>
          <p:cNvPr id="10252" name="Text Box 12"/>
          <p:cNvSpPr txBox="1">
            <a:spLocks noChangeArrowheads="1"/>
          </p:cNvSpPr>
          <p:nvPr/>
        </p:nvSpPr>
        <p:spPr bwMode="auto">
          <a:xfrm>
            <a:off x="3124200" y="5816600"/>
            <a:ext cx="5410200" cy="892175"/>
          </a:xfrm>
          <a:prstGeom prst="rect">
            <a:avLst/>
          </a:prstGeom>
          <a:noFill/>
          <a:ln w="9525">
            <a:noFill/>
            <a:miter lim="800000"/>
            <a:headEnd/>
            <a:tailEnd/>
          </a:ln>
          <a:effectLst/>
        </p:spPr>
        <p:txBody>
          <a:bodyPr>
            <a:prstTxWarp prst="textNoShape">
              <a:avLst/>
            </a:prstTxWarp>
            <a:spAutoFit/>
          </a:bodyPr>
          <a:lstStyle/>
          <a:p>
            <a:pPr algn="r" eaLnBrk="0" fontAlgn="base" hangingPunct="0">
              <a:spcBef>
                <a:spcPct val="50000"/>
              </a:spcBef>
              <a:spcAft>
                <a:spcPct val="0"/>
              </a:spcAft>
              <a:defRPr/>
            </a:pPr>
            <a:r>
              <a:rPr lang="en-US" sz="3200" b="1">
                <a:solidFill>
                  <a:srgbClr val="FF0000"/>
                </a:solidFill>
                <a:latin typeface="Times" charset="0"/>
              </a:rPr>
              <a:t>4. Surface pressure drops</a:t>
            </a:r>
            <a:r>
              <a:rPr lang="en-US" sz="3200" b="1">
                <a:solidFill>
                  <a:srgbClr val="FF0000"/>
                </a:solidFill>
                <a:effectLst>
                  <a:outerShdw blurRad="38100" dist="38100" dir="2700000" algn="tl">
                    <a:srgbClr val="DDDDDD"/>
                  </a:outerShdw>
                </a:effectLst>
                <a:latin typeface="Times" charset="0"/>
              </a:rPr>
              <a:t> </a:t>
            </a:r>
            <a:r>
              <a:rPr lang="en-US" sz="2000" b="1">
                <a:solidFill>
                  <a:srgbClr val="0000FF"/>
                </a:solidFill>
                <a:effectLst>
                  <a:outerShdw blurRad="38100" dist="38100" dir="2700000" algn="tl">
                    <a:srgbClr val="DDDDDD"/>
                  </a:outerShdw>
                </a:effectLst>
                <a:latin typeface="Times" charset="0"/>
              </a:rPr>
              <a:t>(remember, omega = Dp/Dt; Holton eq. 3.44)</a:t>
            </a:r>
            <a:endParaRPr lang="en-US" sz="3200" b="1">
              <a:solidFill>
                <a:srgbClr val="0000FF"/>
              </a:solidFill>
              <a:latin typeface="Times" charset="0"/>
            </a:endParaRPr>
          </a:p>
        </p:txBody>
      </p:sp>
      <p:pic>
        <p:nvPicPr>
          <p:cNvPr id="35849" name="Picture 17" descr="latex-image-1.pdf"/>
          <p:cNvPicPr>
            <a:picLocks noChangeAspect="1"/>
          </p:cNvPicPr>
          <p:nvPr/>
        </p:nvPicPr>
        <p:blipFill>
          <a:blip r:embed="rId4"/>
          <a:srcRect/>
          <a:stretch>
            <a:fillRect/>
          </a:stretch>
        </p:blipFill>
        <p:spPr bwMode="auto">
          <a:xfrm>
            <a:off x="576263" y="2971800"/>
            <a:ext cx="2243137" cy="990600"/>
          </a:xfrm>
          <a:prstGeom prst="rect">
            <a:avLst/>
          </a:prstGeom>
          <a:noFill/>
          <a:ln w="9525">
            <a:noFill/>
            <a:miter lim="800000"/>
            <a:headEnd/>
            <a:tailEnd/>
          </a:ln>
        </p:spPr>
      </p:pic>
      <p:pic>
        <p:nvPicPr>
          <p:cNvPr id="35850" name="Picture 19" descr="latex-image-1.pdf"/>
          <p:cNvPicPr>
            <a:picLocks noChangeAspect="1"/>
          </p:cNvPicPr>
          <p:nvPr/>
        </p:nvPicPr>
        <p:blipFill>
          <a:blip r:embed="rId5"/>
          <a:srcRect r="14925"/>
          <a:stretch>
            <a:fillRect/>
          </a:stretch>
        </p:blipFill>
        <p:spPr bwMode="auto">
          <a:xfrm>
            <a:off x="609600" y="4232275"/>
            <a:ext cx="4343400" cy="796925"/>
          </a:xfrm>
          <a:prstGeom prst="rect">
            <a:avLst/>
          </a:prstGeom>
          <a:noFill/>
          <a:ln w="9525">
            <a:noFill/>
            <a:miter lim="800000"/>
            <a:headEnd/>
            <a:tailEnd/>
          </a:ln>
        </p:spPr>
      </p:pic>
      <p:pic>
        <p:nvPicPr>
          <p:cNvPr id="35851" name="Picture 20" descr="latex-image-1.pdf"/>
          <p:cNvPicPr>
            <a:picLocks noChangeAspect="1"/>
          </p:cNvPicPr>
          <p:nvPr/>
        </p:nvPicPr>
        <p:blipFill>
          <a:blip r:embed="rId6"/>
          <a:srcRect/>
          <a:stretch>
            <a:fillRect/>
          </a:stretch>
        </p:blipFill>
        <p:spPr bwMode="auto">
          <a:xfrm>
            <a:off x="509588" y="1905000"/>
            <a:ext cx="3148012" cy="762000"/>
          </a:xfrm>
          <a:prstGeom prst="rect">
            <a:avLst/>
          </a:prstGeom>
          <a:noFill/>
          <a:ln w="9525">
            <a:noFill/>
            <a:miter lim="800000"/>
            <a:headEnd/>
            <a:tailEnd/>
          </a:ln>
        </p:spPr>
      </p:pic>
      <p:grpSp>
        <p:nvGrpSpPr>
          <p:cNvPr id="2" name="Group 15"/>
          <p:cNvGrpSpPr>
            <a:grpSpLocks/>
          </p:cNvGrpSpPr>
          <p:nvPr/>
        </p:nvGrpSpPr>
        <p:grpSpPr bwMode="auto">
          <a:xfrm>
            <a:off x="3810000" y="1752600"/>
            <a:ext cx="5257800" cy="1211263"/>
            <a:chOff x="3810000" y="1752600"/>
            <a:chExt cx="5257800" cy="1211263"/>
          </a:xfrm>
        </p:grpSpPr>
        <p:sp>
          <p:nvSpPr>
            <p:cNvPr id="10255" name="Text Box 15"/>
            <p:cNvSpPr txBox="1">
              <a:spLocks noChangeArrowheads="1"/>
            </p:cNvSpPr>
            <p:nvPr/>
          </p:nvSpPr>
          <p:spPr bwMode="auto">
            <a:xfrm>
              <a:off x="3810000" y="1752600"/>
              <a:ext cx="5257800" cy="584200"/>
            </a:xfrm>
            <a:prstGeom prst="rect">
              <a:avLst/>
            </a:prstGeom>
            <a:noFill/>
            <a:ln w="9525">
              <a:noFill/>
              <a:miter lim="800000"/>
              <a:headEnd/>
              <a:tailEnd/>
            </a:ln>
            <a:effectLst/>
          </p:spPr>
          <p:txBody>
            <a:bodyPr>
              <a:prstTxWarp prst="textNoShape">
                <a:avLst/>
              </a:prstTxWarp>
              <a:spAutoFit/>
            </a:bodyPr>
            <a:lstStyle/>
            <a:p>
              <a:pPr marL="514350" indent="-514350" eaLnBrk="0" fontAlgn="base" hangingPunct="0">
                <a:spcBef>
                  <a:spcPct val="50000"/>
                </a:spcBef>
                <a:spcAft>
                  <a:spcPct val="0"/>
                </a:spcAft>
                <a:buFontTx/>
                <a:buAutoNum type="arabicPeriod"/>
                <a:defRPr/>
              </a:pPr>
              <a:r>
                <a:rPr lang="en-US" sz="3200" b="1" err="1">
                  <a:solidFill>
                    <a:srgbClr val="FF0000"/>
                  </a:solidFill>
                  <a:effectLst>
                    <a:outerShdw blurRad="38100" dist="38100" dir="2700000" algn="tl">
                      <a:srgbClr val="DDDDDD"/>
                    </a:outerShdw>
                  </a:effectLst>
                  <a:latin typeface="Times" charset="0"/>
                </a:rPr>
                <a:t>J</a:t>
              </a:r>
              <a:r>
                <a:rPr lang="en-US" sz="3200" b="1">
                  <a:solidFill>
                    <a:srgbClr val="FF0000"/>
                  </a:solidFill>
                  <a:effectLst>
                    <a:outerShdw blurRad="38100" dist="38100" dir="2700000" algn="tl">
                      <a:srgbClr val="DDDDDD"/>
                    </a:outerShdw>
                  </a:effectLst>
                  <a:latin typeface="Times" charset="0"/>
                </a:rPr>
                <a:t> causes </a:t>
              </a:r>
              <a:r>
                <a:rPr lang="en-US" sz="3200" b="1" err="1">
                  <a:solidFill>
                    <a:srgbClr val="FF0000"/>
                  </a:solidFill>
                  <a:effectLst>
                    <a:outerShdw blurRad="38100" dist="38100" dir="2700000" algn="tl">
                      <a:srgbClr val="DDDDDD"/>
                    </a:outerShdw>
                  </a:effectLst>
                  <a:latin typeface="Times" charset="0"/>
                </a:rPr>
                <a:t>T</a:t>
              </a:r>
              <a:r>
                <a:rPr lang="en-US" sz="3200" b="1">
                  <a:solidFill>
                    <a:srgbClr val="FF0000"/>
                  </a:solidFill>
                  <a:effectLst>
                    <a:outerShdw blurRad="38100" dist="38100" dir="2700000" algn="tl">
                      <a:srgbClr val="DDDDDD"/>
                    </a:outerShdw>
                  </a:effectLst>
                  <a:latin typeface="Times" charset="0"/>
                </a:rPr>
                <a:t> to increase   </a:t>
              </a:r>
              <a:endParaRPr lang="en-US" sz="3200">
                <a:solidFill>
                  <a:srgbClr val="000000"/>
                </a:solidFill>
                <a:effectLst>
                  <a:outerShdw blurRad="38100" dist="38100" dir="2700000" algn="tl">
                    <a:srgbClr val="DDDDDD"/>
                  </a:outerShdw>
                </a:effectLst>
                <a:latin typeface="Times" charset="0"/>
              </a:endParaRPr>
            </a:p>
          </p:txBody>
        </p:sp>
        <p:sp>
          <p:nvSpPr>
            <p:cNvPr id="35856" name="TextBox 12"/>
            <p:cNvSpPr txBox="1">
              <a:spLocks noChangeArrowheads="1"/>
            </p:cNvSpPr>
            <p:nvPr/>
          </p:nvSpPr>
          <p:spPr bwMode="auto">
            <a:xfrm>
              <a:off x="3810000" y="2133600"/>
              <a:ext cx="4648200" cy="830263"/>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2400">
                  <a:solidFill>
                    <a:srgbClr val="0000FF"/>
                  </a:solidFill>
                </a:rPr>
                <a:t>net change of T = </a:t>
              </a:r>
            </a:p>
            <a:p>
              <a:pPr eaLnBrk="0" fontAlgn="base" hangingPunct="0">
                <a:spcBef>
                  <a:spcPct val="0"/>
                </a:spcBef>
                <a:spcAft>
                  <a:spcPct val="0"/>
                </a:spcAft>
              </a:pPr>
              <a:r>
                <a:rPr lang="en-US" sz="2400">
                  <a:solidFill>
                    <a:srgbClr val="0000FF"/>
                  </a:solidFill>
                </a:rPr>
                <a:t>	amount of heat added/Cp </a:t>
              </a:r>
            </a:p>
          </p:txBody>
        </p:sp>
      </p:grpSp>
      <p:sp>
        <p:nvSpPr>
          <p:cNvPr id="14" name="Rectangle 13"/>
          <p:cNvSpPr>
            <a:spLocks noChangeArrowheads="1"/>
          </p:cNvSpPr>
          <p:nvPr/>
        </p:nvSpPr>
        <p:spPr bwMode="auto">
          <a:xfrm>
            <a:off x="1295400" y="1905000"/>
            <a:ext cx="1143000" cy="8382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15" name="Rectangle 14"/>
          <p:cNvSpPr>
            <a:spLocks noChangeArrowheads="1"/>
          </p:cNvSpPr>
          <p:nvPr/>
        </p:nvSpPr>
        <p:spPr bwMode="auto">
          <a:xfrm>
            <a:off x="2057400" y="4267200"/>
            <a:ext cx="1676400" cy="8382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Tree>
    <p:extLst>
      <p:ext uri="{BB962C8B-B14F-4D97-AF65-F5344CB8AC3E}">
        <p14:creationId xmlns:p14="http://schemas.microsoft.com/office/powerpoint/2010/main" val="4466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P spid="10250" grpId="0"/>
      <p:bldP spid="10252" grpId="0"/>
      <p:bldP spid="14"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1812925" y="136525"/>
            <a:ext cx="18415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endParaRPr lang="en-US" sz="2400" b="1">
              <a:solidFill>
                <a:srgbClr val="D01EB7"/>
              </a:solidFill>
              <a:latin typeface="Times" pitchFamily="-84" charset="0"/>
            </a:endParaRPr>
          </a:p>
        </p:txBody>
      </p:sp>
      <p:sp>
        <p:nvSpPr>
          <p:cNvPr id="37891" name="Text Box 3"/>
          <p:cNvSpPr txBox="1">
            <a:spLocks noChangeArrowheads="1"/>
          </p:cNvSpPr>
          <p:nvPr/>
        </p:nvSpPr>
        <p:spPr bwMode="auto">
          <a:xfrm>
            <a:off x="2422525" y="517525"/>
            <a:ext cx="184150" cy="457200"/>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endParaRPr lang="en-US" sz="2400">
              <a:solidFill>
                <a:srgbClr val="000000"/>
              </a:solidFill>
              <a:latin typeface="Times" pitchFamily="-84" charset="0"/>
            </a:endParaRPr>
          </a:p>
        </p:txBody>
      </p:sp>
      <p:sp>
        <p:nvSpPr>
          <p:cNvPr id="10250" name="Text Box 10"/>
          <p:cNvSpPr txBox="1">
            <a:spLocks noChangeArrowheads="1"/>
          </p:cNvSpPr>
          <p:nvPr/>
        </p:nvSpPr>
        <p:spPr bwMode="auto">
          <a:xfrm>
            <a:off x="5181600" y="2001838"/>
            <a:ext cx="3429000" cy="1570037"/>
          </a:xfrm>
          <a:prstGeom prst="rect">
            <a:avLst/>
          </a:prstGeom>
          <a:noFill/>
          <a:ln w="9525">
            <a:noFill/>
            <a:miter lim="800000"/>
            <a:headEnd/>
            <a:tailEnd/>
          </a:ln>
          <a:effectLst/>
        </p:spPr>
        <p:txBody>
          <a:bodyPr>
            <a:prstTxWarp prst="textNoShape">
              <a:avLst/>
            </a:prstTxWarp>
            <a:spAutoFit/>
          </a:bodyPr>
          <a:lstStyle/>
          <a:p>
            <a:pPr algn="ctr" eaLnBrk="0" fontAlgn="base" hangingPunct="0">
              <a:spcBef>
                <a:spcPct val="50000"/>
              </a:spcBef>
              <a:spcAft>
                <a:spcPct val="0"/>
              </a:spcAft>
              <a:defRPr/>
            </a:pPr>
            <a:r>
              <a:rPr lang="en-US" sz="3200" b="1">
                <a:solidFill>
                  <a:srgbClr val="FF0000"/>
                </a:solidFill>
                <a:effectLst>
                  <a:outerShdw blurRad="38100" dist="38100" dir="2700000" algn="tl">
                    <a:srgbClr val="DDDDDD"/>
                  </a:outerShdw>
                </a:effectLst>
                <a:latin typeface="Times" charset="0"/>
              </a:rPr>
              <a:t>5. Low </a:t>
            </a:r>
            <a:r>
              <a:rPr lang="en-US" sz="3200" b="1">
                <a:solidFill>
                  <a:srgbClr val="FF0000"/>
                </a:solidFill>
                <a:effectLst>
                  <a:outerShdw blurRad="38100" dist="38100" dir="2700000" algn="tl">
                    <a:srgbClr val="DDDDDD"/>
                  </a:outerShdw>
                </a:effectLst>
                <a:latin typeface="Symbol" charset="2"/>
                <a:sym typeface="Symbol" charset="2"/>
              </a:rPr>
              <a:t>F</a:t>
            </a:r>
            <a:r>
              <a:rPr lang="en-US" sz="3200" b="1">
                <a:solidFill>
                  <a:srgbClr val="FF0000"/>
                </a:solidFill>
                <a:effectLst>
                  <a:outerShdw blurRad="38100" dist="38100" dir="2700000" algn="tl">
                    <a:srgbClr val="DDDDDD"/>
                  </a:outerShdw>
                </a:effectLst>
                <a:latin typeface="Times" charset="0"/>
              </a:rPr>
              <a:t> under hot column pulls wind inward</a:t>
            </a:r>
            <a:r>
              <a:rPr lang="en-US" sz="3200">
                <a:solidFill>
                  <a:srgbClr val="000000"/>
                </a:solidFill>
                <a:effectLst>
                  <a:outerShdw blurRad="38100" dist="38100" dir="2700000" algn="tl">
                    <a:srgbClr val="DDDDDD"/>
                  </a:outerShdw>
                </a:effectLst>
                <a:latin typeface="Times" charset="0"/>
              </a:rPr>
              <a:t> </a:t>
            </a:r>
          </a:p>
        </p:txBody>
      </p:sp>
      <p:pic>
        <p:nvPicPr>
          <p:cNvPr id="37893" name="Picture 11" descr="final"/>
          <p:cNvPicPr>
            <a:picLocks noChangeAspect="1" noChangeArrowheads="1"/>
          </p:cNvPicPr>
          <p:nvPr/>
        </p:nvPicPr>
        <p:blipFill>
          <a:blip r:embed="rId3"/>
          <a:srcRect/>
          <a:stretch>
            <a:fillRect/>
          </a:stretch>
        </p:blipFill>
        <p:spPr bwMode="auto">
          <a:xfrm>
            <a:off x="304800" y="3251200"/>
            <a:ext cx="3416300" cy="1092200"/>
          </a:xfrm>
          <a:prstGeom prst="rect">
            <a:avLst/>
          </a:prstGeom>
          <a:noFill/>
          <a:ln w="9525">
            <a:noFill/>
            <a:miter lim="800000"/>
            <a:headEnd/>
            <a:tailEnd/>
          </a:ln>
        </p:spPr>
      </p:pic>
      <p:sp>
        <p:nvSpPr>
          <p:cNvPr id="10252" name="Text Box 12"/>
          <p:cNvSpPr txBox="1">
            <a:spLocks noChangeArrowheads="1"/>
          </p:cNvSpPr>
          <p:nvPr/>
        </p:nvSpPr>
        <p:spPr bwMode="auto">
          <a:xfrm>
            <a:off x="3276600" y="3657600"/>
            <a:ext cx="5105400" cy="584200"/>
          </a:xfrm>
          <a:prstGeom prst="rect">
            <a:avLst/>
          </a:prstGeom>
          <a:noFill/>
          <a:ln w="9525">
            <a:noFill/>
            <a:miter lim="800000"/>
            <a:headEnd/>
            <a:tailEnd/>
          </a:ln>
          <a:effectLst/>
        </p:spPr>
        <p:txBody>
          <a:bodyPr>
            <a:prstTxWarp prst="textNoShape">
              <a:avLst/>
            </a:prstTxWarp>
            <a:spAutoFit/>
          </a:bodyPr>
          <a:lstStyle/>
          <a:p>
            <a:pPr algn="r" eaLnBrk="0" fontAlgn="base" hangingPunct="0">
              <a:spcBef>
                <a:spcPct val="50000"/>
              </a:spcBef>
              <a:spcAft>
                <a:spcPct val="0"/>
              </a:spcAft>
              <a:defRPr/>
            </a:pPr>
            <a:r>
              <a:rPr lang="en-US" sz="3200" b="1">
                <a:solidFill>
                  <a:srgbClr val="FF0000"/>
                </a:solidFill>
                <a:latin typeface="Times" charset="0"/>
              </a:rPr>
              <a:t>6. Hot air rises (finally!)</a:t>
            </a:r>
            <a:endParaRPr lang="en-US" sz="3200" b="1">
              <a:solidFill>
                <a:srgbClr val="FF0000"/>
              </a:solidFill>
              <a:effectLst>
                <a:outerShdw blurRad="38100" dist="38100" dir="2700000" algn="tl">
                  <a:srgbClr val="DDDDDD"/>
                </a:outerShdw>
              </a:effectLst>
              <a:latin typeface="Times" charset="0"/>
            </a:endParaRPr>
          </a:p>
        </p:txBody>
      </p:sp>
      <p:pic>
        <p:nvPicPr>
          <p:cNvPr id="37895" name="Picture 19" descr="latex-image-1.pdf"/>
          <p:cNvPicPr>
            <a:picLocks noChangeAspect="1"/>
          </p:cNvPicPr>
          <p:nvPr/>
        </p:nvPicPr>
        <p:blipFill>
          <a:blip r:embed="rId4"/>
          <a:srcRect r="14925"/>
          <a:stretch>
            <a:fillRect/>
          </a:stretch>
        </p:blipFill>
        <p:spPr bwMode="auto">
          <a:xfrm>
            <a:off x="457200" y="1920875"/>
            <a:ext cx="4343400" cy="796925"/>
          </a:xfrm>
          <a:prstGeom prst="rect">
            <a:avLst/>
          </a:prstGeom>
          <a:noFill/>
          <a:ln w="9525">
            <a:noFill/>
            <a:miter lim="800000"/>
            <a:headEnd/>
            <a:tailEnd/>
          </a:ln>
        </p:spPr>
      </p:pic>
      <p:sp>
        <p:nvSpPr>
          <p:cNvPr id="13" name="Text Box 10"/>
          <p:cNvSpPr txBox="1">
            <a:spLocks noChangeArrowheads="1"/>
          </p:cNvSpPr>
          <p:nvPr/>
        </p:nvSpPr>
        <p:spPr bwMode="auto">
          <a:xfrm>
            <a:off x="4724400" y="4678363"/>
            <a:ext cx="4419600" cy="2062162"/>
          </a:xfrm>
          <a:prstGeom prst="rect">
            <a:avLst/>
          </a:prstGeom>
          <a:noFill/>
          <a:ln w="9525">
            <a:noFill/>
            <a:miter lim="800000"/>
            <a:headEnd/>
            <a:tailEnd/>
          </a:ln>
          <a:effectLst/>
        </p:spPr>
        <p:txBody>
          <a:bodyPr>
            <a:prstTxWarp prst="textNoShape">
              <a:avLst/>
            </a:prstTxWarp>
            <a:spAutoFit/>
          </a:bodyPr>
          <a:lstStyle/>
          <a:p>
            <a:pPr algn="ctr" eaLnBrk="0" fontAlgn="base" hangingPunct="0">
              <a:spcBef>
                <a:spcPct val="50000"/>
              </a:spcBef>
              <a:spcAft>
                <a:spcPct val="0"/>
              </a:spcAft>
              <a:defRPr/>
            </a:pPr>
            <a:r>
              <a:rPr lang="en-US" sz="3200" b="1">
                <a:solidFill>
                  <a:srgbClr val="FF0000"/>
                </a:solidFill>
                <a:effectLst>
                  <a:outerShdw blurRad="38100" dist="38100" dir="2700000" algn="tl">
                    <a:srgbClr val="DDDDDD"/>
                  </a:outerShdw>
                </a:effectLst>
                <a:latin typeface="Times" charset="0"/>
              </a:rPr>
              <a:t>7. Coriolis force turns inflowing and outflowing air to make round-and-round flow</a:t>
            </a:r>
            <a:endParaRPr lang="en-US" sz="3200">
              <a:solidFill>
                <a:srgbClr val="000000"/>
              </a:solidFill>
              <a:effectLst>
                <a:outerShdw blurRad="38100" dist="38100" dir="2700000" algn="tl">
                  <a:srgbClr val="DDDDDD"/>
                </a:outerShdw>
              </a:effectLst>
              <a:latin typeface="Times" charset="0"/>
            </a:endParaRPr>
          </a:p>
        </p:txBody>
      </p:sp>
      <p:pic>
        <p:nvPicPr>
          <p:cNvPr id="37897" name="Picture 13" descr="latex-image-1.pdf"/>
          <p:cNvPicPr>
            <a:picLocks noChangeAspect="1"/>
          </p:cNvPicPr>
          <p:nvPr/>
        </p:nvPicPr>
        <p:blipFill>
          <a:blip r:embed="rId5"/>
          <a:srcRect r="14925"/>
          <a:stretch>
            <a:fillRect/>
          </a:stretch>
        </p:blipFill>
        <p:spPr bwMode="auto">
          <a:xfrm>
            <a:off x="304800" y="4795838"/>
            <a:ext cx="4343400" cy="796925"/>
          </a:xfrm>
          <a:prstGeom prst="rect">
            <a:avLst/>
          </a:prstGeom>
          <a:noFill/>
          <a:ln w="9525">
            <a:noFill/>
            <a:miter lim="800000"/>
            <a:headEnd/>
            <a:tailEnd/>
          </a:ln>
        </p:spPr>
      </p:pic>
      <p:sp>
        <p:nvSpPr>
          <p:cNvPr id="11" name="Rectangle 10"/>
          <p:cNvSpPr>
            <a:spLocks noChangeArrowheads="1"/>
          </p:cNvSpPr>
          <p:nvPr/>
        </p:nvSpPr>
        <p:spPr bwMode="auto">
          <a:xfrm>
            <a:off x="1981200" y="1905000"/>
            <a:ext cx="1447800" cy="8382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37899" name="TextBox 11"/>
          <p:cNvSpPr txBox="1">
            <a:spLocks noChangeArrowheads="1"/>
          </p:cNvSpPr>
          <p:nvPr/>
        </p:nvSpPr>
        <p:spPr bwMode="auto">
          <a:xfrm>
            <a:off x="4800600" y="4038600"/>
            <a:ext cx="3200400" cy="461963"/>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2400">
                <a:solidFill>
                  <a:srgbClr val="0000FF"/>
                </a:solidFill>
                <a:latin typeface="Symbol" pitchFamily="-84" charset="2"/>
              </a:rPr>
              <a:t>w</a:t>
            </a:r>
            <a:r>
              <a:rPr lang="en-US" sz="2400">
                <a:solidFill>
                  <a:srgbClr val="0000FF"/>
                </a:solidFill>
              </a:rPr>
              <a:t> =~  </a:t>
            </a:r>
            <a:r>
              <a:rPr lang="en-US" sz="2400">
                <a:solidFill>
                  <a:srgbClr val="0000FF"/>
                </a:solidFill>
                <a:latin typeface="Symbol" pitchFamily="-84" charset="2"/>
              </a:rPr>
              <a:t>r</a:t>
            </a:r>
            <a:r>
              <a:rPr lang="en-US" sz="2400">
                <a:solidFill>
                  <a:srgbClr val="0000FF"/>
                </a:solidFill>
              </a:rPr>
              <a:t>gw</a:t>
            </a:r>
          </a:p>
        </p:txBody>
      </p:sp>
      <p:sp>
        <p:nvSpPr>
          <p:cNvPr id="14" name="Rectangle 13"/>
          <p:cNvSpPr>
            <a:spLocks noChangeArrowheads="1"/>
          </p:cNvSpPr>
          <p:nvPr/>
        </p:nvSpPr>
        <p:spPr bwMode="auto">
          <a:xfrm>
            <a:off x="3429000" y="4800600"/>
            <a:ext cx="1447800" cy="8382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37901" name="Text Box 4"/>
          <p:cNvSpPr txBox="1">
            <a:spLocks noChangeArrowheads="1"/>
          </p:cNvSpPr>
          <p:nvPr/>
        </p:nvSpPr>
        <p:spPr bwMode="auto">
          <a:xfrm>
            <a:off x="381000" y="76200"/>
            <a:ext cx="8261350" cy="1570038"/>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3200">
                <a:solidFill>
                  <a:srgbClr val="000000"/>
                </a:solidFill>
                <a:latin typeface="Times" pitchFamily="-84" charset="0"/>
              </a:rPr>
              <a:t>HW: use The Primitive Equations to compute how a local heating J drives flow in an initially motionless atmosphere</a:t>
            </a:r>
          </a:p>
        </p:txBody>
      </p:sp>
    </p:spTree>
    <p:extLst>
      <p:ext uri="{BB962C8B-B14F-4D97-AF65-F5344CB8AC3E}">
        <p14:creationId xmlns:p14="http://schemas.microsoft.com/office/powerpoint/2010/main" val="263958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25603"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cooled air sinks and a cool core vortex develops: </a:t>
            </a:r>
          </a:p>
          <a:p>
            <a:pPr algn="ctr" eaLnBrk="0" fontAlgn="base" hangingPunct="0">
              <a:spcBef>
                <a:spcPct val="0"/>
              </a:spcBef>
              <a:spcAft>
                <a:spcPct val="0"/>
              </a:spcAft>
            </a:pPr>
            <a:r>
              <a:rPr lang="en-US" sz="2400" b="1">
                <a:solidFill>
                  <a:srgbClr val="000000"/>
                </a:solidFill>
                <a:latin typeface="Tahoma" pitchFamily="-84" charset="0"/>
              </a:rPr>
              <a:t>the Primitive Equation view. 7 logical steps</a:t>
            </a:r>
          </a:p>
        </p:txBody>
      </p:sp>
      <p:sp>
        <p:nvSpPr>
          <p:cNvPr id="9" name="Right Arrow 8"/>
          <p:cNvSpPr>
            <a:spLocks noChangeArrowheads="1"/>
          </p:cNvSpPr>
          <p:nvPr/>
        </p:nvSpPr>
        <p:spPr bwMode="auto">
          <a:xfrm>
            <a:off x="838200" y="1371600"/>
            <a:ext cx="2209800" cy="1447800"/>
          </a:xfrm>
          <a:prstGeom prst="rightArrow">
            <a:avLst>
              <a:gd name="adj1" fmla="val 50000"/>
              <a:gd name="adj2" fmla="val 49994"/>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a:solidFill>
                  <a:srgbClr val="000000"/>
                </a:solidFill>
              </a:rPr>
              <a:t>2. Air accelerates </a:t>
            </a:r>
          </a:p>
          <a:p>
            <a:pPr eaLnBrk="0" fontAlgn="base" hangingPunct="0">
              <a:spcBef>
                <a:spcPct val="0"/>
              </a:spcBef>
              <a:spcAft>
                <a:spcPct val="0"/>
              </a:spcAft>
            </a:pPr>
            <a:r>
              <a:rPr lang="en-US" sz="2000">
                <a:solidFill>
                  <a:srgbClr val="000000"/>
                </a:solidFill>
              </a:rPr>
              <a:t>due to PGF</a:t>
            </a:r>
          </a:p>
        </p:txBody>
      </p:sp>
      <p:sp>
        <p:nvSpPr>
          <p:cNvPr id="14" name="TextBox 13"/>
          <p:cNvSpPr txBox="1"/>
          <p:nvPr/>
        </p:nvSpPr>
        <p:spPr>
          <a:xfrm>
            <a:off x="533400" y="838200"/>
            <a:ext cx="6858000" cy="830997"/>
          </a:xfrm>
          <a:prstGeom prst="rect">
            <a:avLst/>
          </a:prstGeom>
          <a:noFill/>
        </p:spPr>
        <p:txBody>
          <a:bodyPr>
            <a:spAutoFit/>
          </a:bodyPr>
          <a:lstStyle/>
          <a:p>
            <a:pPr eaLnBrk="0" fontAlgn="base" hangingPunct="0">
              <a:spcBef>
                <a:spcPct val="0"/>
              </a:spcBef>
              <a:spcAft>
                <a:spcPct val="0"/>
              </a:spcAft>
              <a:defRPr/>
            </a:pPr>
            <a:r>
              <a:rPr lang="en-US" sz="2400" b="1">
                <a:ln>
                  <a:solidFill>
                    <a:srgbClr val="000000"/>
                  </a:solidFill>
                </a:ln>
                <a:solidFill>
                  <a:srgbClr val="FF0000"/>
                </a:solidFill>
                <a:latin typeface="Tahoma" pitchFamily="-65" charset="0"/>
              </a:rPr>
              <a:t>1. Cooled </a:t>
            </a:r>
            <a:r>
              <a:rPr lang="en-US" sz="2400">
                <a:solidFill>
                  <a:srgbClr val="000000"/>
                </a:solidFill>
                <a:latin typeface="Tahoma" pitchFamily="-65" charset="0"/>
              </a:rPr>
              <a:t>column of air gets </a:t>
            </a:r>
            <a:r>
              <a:rPr lang="en-US" sz="2400" b="1">
                <a:solidFill>
                  <a:srgbClr val="000000"/>
                </a:solidFill>
                <a:latin typeface="Tahoma" pitchFamily="-65" charset="0"/>
              </a:rPr>
              <a:t>thinner</a:t>
            </a:r>
          </a:p>
          <a:p>
            <a:pPr eaLnBrk="0" fontAlgn="base" hangingPunct="0">
              <a:spcBef>
                <a:spcPct val="0"/>
              </a:spcBef>
              <a:spcAft>
                <a:spcPct val="0"/>
              </a:spcAft>
              <a:defRPr/>
            </a:pPr>
            <a:endParaRPr lang="en-US" sz="2400">
              <a:solidFill>
                <a:srgbClr val="000000"/>
              </a:solidFill>
              <a:latin typeface="Tahoma" pitchFamily="-65" charset="0"/>
            </a:endParaRPr>
          </a:p>
        </p:txBody>
      </p:sp>
      <p:sp>
        <p:nvSpPr>
          <p:cNvPr id="10" name="Right Arrow 9"/>
          <p:cNvSpPr>
            <a:spLocks noChangeArrowheads="1"/>
          </p:cNvSpPr>
          <p:nvPr/>
        </p:nvSpPr>
        <p:spPr bwMode="auto">
          <a:xfrm flipH="1">
            <a:off x="6019800" y="1295400"/>
            <a:ext cx="2286000" cy="1447800"/>
          </a:xfrm>
          <a:prstGeom prst="rightArrow">
            <a:avLst>
              <a:gd name="adj1" fmla="val 50000"/>
              <a:gd name="adj2" fmla="val 49993"/>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a:solidFill>
                  <a:srgbClr val="000000"/>
                </a:solidFill>
              </a:rPr>
              <a:t>2. Air accelerates </a:t>
            </a:r>
          </a:p>
          <a:p>
            <a:pPr eaLnBrk="0" fontAlgn="base" hangingPunct="0">
              <a:spcBef>
                <a:spcPct val="0"/>
              </a:spcBef>
              <a:spcAft>
                <a:spcPct val="0"/>
              </a:spcAft>
            </a:pPr>
            <a:r>
              <a:rPr lang="en-US" sz="2000">
                <a:solidFill>
                  <a:srgbClr val="000000"/>
                </a:solidFill>
              </a:rPr>
              <a:t>due to PGF</a:t>
            </a:r>
          </a:p>
        </p:txBody>
      </p:sp>
      <p:sp>
        <p:nvSpPr>
          <p:cNvPr id="25607" name="Oval 10"/>
          <p:cNvSpPr>
            <a:spLocks noChangeArrowheads="1"/>
          </p:cNvSpPr>
          <p:nvPr/>
        </p:nvSpPr>
        <p:spPr bwMode="auto">
          <a:xfrm>
            <a:off x="2286000" y="2514600"/>
            <a:ext cx="4114800" cy="2286000"/>
          </a:xfrm>
          <a:prstGeom prst="ellipse">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a:p>
            <a:pPr algn="ctr" eaLnBrk="0" fontAlgn="base" hangingPunct="0">
              <a:spcBef>
                <a:spcPct val="0"/>
              </a:spcBef>
              <a:spcAft>
                <a:spcPct val="0"/>
              </a:spcAft>
            </a:pPr>
            <a:r>
              <a:rPr lang="en-US" sz="2400">
                <a:solidFill>
                  <a:srgbClr val="000000"/>
                </a:solidFill>
              </a:rPr>
              <a:t>IR cooling </a:t>
            </a:r>
          </a:p>
          <a:p>
            <a:pPr algn="ctr" eaLnBrk="0" fontAlgn="base" hangingPunct="0">
              <a:spcBef>
                <a:spcPct val="0"/>
              </a:spcBef>
              <a:spcAft>
                <a:spcPct val="0"/>
              </a:spcAft>
              <a:buFont typeface="Wingdings" pitchFamily="-84" charset="2"/>
              <a:buChar char="à"/>
            </a:pPr>
            <a:r>
              <a:rPr lang="en-US" sz="2400">
                <a:solidFill>
                  <a:srgbClr val="000000"/>
                </a:solidFill>
              </a:rPr>
              <a:t>cold</a:t>
            </a:r>
          </a:p>
          <a:p>
            <a:pPr algn="ctr" eaLnBrk="0" fontAlgn="base" hangingPunct="0">
              <a:spcBef>
                <a:spcPct val="0"/>
              </a:spcBef>
              <a:spcAft>
                <a:spcPct val="0"/>
              </a:spcAft>
            </a:pPr>
            <a:r>
              <a:rPr lang="en-US" sz="2400">
                <a:solidFill>
                  <a:srgbClr val="000000"/>
                </a:solidFill>
              </a:rPr>
              <a:t>air</a:t>
            </a:r>
          </a:p>
        </p:txBody>
      </p:sp>
      <p:grpSp>
        <p:nvGrpSpPr>
          <p:cNvPr id="2" name="Group 17"/>
          <p:cNvGrpSpPr>
            <a:grpSpLocks/>
          </p:cNvGrpSpPr>
          <p:nvPr/>
        </p:nvGrpSpPr>
        <p:grpSpPr bwMode="auto">
          <a:xfrm>
            <a:off x="1371600" y="2271713"/>
            <a:ext cx="5641975" cy="2041525"/>
            <a:chOff x="1371600" y="2270984"/>
            <a:chExt cx="5641474" cy="2041876"/>
          </a:xfrm>
        </p:grpSpPr>
        <p:sp>
          <p:nvSpPr>
            <p:cNvPr id="25609" name="Freeform 14"/>
            <p:cNvSpPr>
              <a:spLocks noChangeArrowheads="1"/>
            </p:cNvSpPr>
            <p:nvPr/>
          </p:nvSpPr>
          <p:spPr bwMode="auto">
            <a:xfrm>
              <a:off x="1371600" y="2402751"/>
              <a:ext cx="5641474" cy="797649"/>
            </a:xfrm>
            <a:custGeom>
              <a:avLst/>
              <a:gdLst>
                <a:gd name="T0" fmla="*/ 0 w 6336632"/>
                <a:gd name="T1" fmla="*/ 187158 h 797649"/>
                <a:gd name="T2" fmla="*/ 1405623 w 6336632"/>
                <a:gd name="T3" fmla="*/ 147053 h 797649"/>
                <a:gd name="T4" fmla="*/ 2424462 w 6336632"/>
                <a:gd name="T5" fmla="*/ 788737 h 797649"/>
                <a:gd name="T6" fmla="*/ 3245195 w 6336632"/>
                <a:gd name="T7" fmla="*/ 93579 h 797649"/>
                <a:gd name="T8" fmla="*/ 4367807 w 6336632"/>
                <a:gd name="T9" fmla="*/ 227264 h 797649"/>
                <a:gd name="T10" fmla="*/ 4471578 w 6336632"/>
                <a:gd name="T11" fmla="*/ 240632 h 797649"/>
                <a:gd name="T12" fmla="*/ 4471578 w 6336632"/>
                <a:gd name="T13" fmla="*/ 240632 h 797649"/>
                <a:gd name="T14" fmla="*/ 0 60000 65536"/>
                <a:gd name="T15" fmla="*/ 0 60000 65536"/>
                <a:gd name="T16" fmla="*/ 0 60000 65536"/>
                <a:gd name="T17" fmla="*/ 0 60000 65536"/>
                <a:gd name="T18" fmla="*/ 0 60000 65536"/>
                <a:gd name="T19" fmla="*/ 0 60000 65536"/>
                <a:gd name="T20" fmla="*/ 0 60000 65536"/>
                <a:gd name="T21" fmla="*/ 0 w 6336632"/>
                <a:gd name="T22" fmla="*/ 0 h 797649"/>
                <a:gd name="T23" fmla="*/ 6336632 w 6336632"/>
                <a:gd name="T24" fmla="*/ 797649 h 7976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36632" h="797649">
                  <a:moveTo>
                    <a:pt x="0" y="187158"/>
                  </a:moveTo>
                  <a:cubicBezTo>
                    <a:pt x="709640" y="116974"/>
                    <a:pt x="1419281" y="46790"/>
                    <a:pt x="1991895" y="147053"/>
                  </a:cubicBezTo>
                  <a:cubicBezTo>
                    <a:pt x="2564509" y="247316"/>
                    <a:pt x="3001210" y="797649"/>
                    <a:pt x="3435684" y="788737"/>
                  </a:cubicBezTo>
                  <a:cubicBezTo>
                    <a:pt x="3870158" y="779825"/>
                    <a:pt x="4139755" y="187158"/>
                    <a:pt x="4598737" y="93579"/>
                  </a:cubicBezTo>
                  <a:cubicBezTo>
                    <a:pt x="5057719" y="0"/>
                    <a:pt x="6189579" y="227264"/>
                    <a:pt x="6189579" y="227264"/>
                  </a:cubicBezTo>
                  <a:lnTo>
                    <a:pt x="6336632" y="240632"/>
                  </a:lnTo>
                </a:path>
              </a:pathLst>
            </a:custGeom>
            <a:noFill/>
            <a:ln w="38100">
              <a:solidFill>
                <a:srgbClr val="000090"/>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5610" name="TextBox 15"/>
            <p:cNvSpPr txBox="1">
              <a:spLocks noChangeArrowheads="1"/>
            </p:cNvSpPr>
            <p:nvPr/>
          </p:nvSpPr>
          <p:spPr bwMode="auto">
            <a:xfrm rot="-2465824">
              <a:off x="4499059" y="2270984"/>
              <a:ext cx="869048" cy="584776"/>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US" sz="1600">
                  <a:solidFill>
                    <a:srgbClr val="000000"/>
                  </a:solidFill>
                </a:rPr>
                <a:t>200 mb</a:t>
              </a:r>
            </a:p>
            <a:p>
              <a:pPr eaLnBrk="0" fontAlgn="base" hangingPunct="0">
                <a:spcBef>
                  <a:spcPct val="0"/>
                </a:spcBef>
                <a:spcAft>
                  <a:spcPct val="0"/>
                </a:spcAft>
              </a:pPr>
              <a:r>
                <a:rPr lang="en-US" sz="1600">
                  <a:solidFill>
                    <a:srgbClr val="000000"/>
                  </a:solidFill>
                </a:rPr>
                <a:t>surface</a:t>
              </a:r>
            </a:p>
          </p:txBody>
        </p:sp>
        <p:sp>
          <p:nvSpPr>
            <p:cNvPr id="25611" name="TextBox 9"/>
            <p:cNvSpPr txBox="1">
              <a:spLocks noChangeArrowheads="1"/>
            </p:cNvSpPr>
            <p:nvPr/>
          </p:nvSpPr>
          <p:spPr bwMode="auto">
            <a:xfrm>
              <a:off x="2438400" y="2743200"/>
              <a:ext cx="1981200" cy="1569660"/>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2400">
                  <a:solidFill>
                    <a:srgbClr val="000090"/>
                  </a:solidFill>
                </a:rPr>
                <a:t>1. 200 mb</a:t>
              </a:r>
            </a:p>
            <a:p>
              <a:pPr eaLnBrk="0" fontAlgn="base" hangingPunct="0">
                <a:spcBef>
                  <a:spcPct val="0"/>
                </a:spcBef>
                <a:spcAft>
                  <a:spcPct val="0"/>
                </a:spcAft>
              </a:pPr>
              <a:r>
                <a:rPr lang="en-US" sz="2400">
                  <a:solidFill>
                    <a:srgbClr val="000090"/>
                  </a:solidFill>
                </a:rPr>
                <a:t>surface</a:t>
              </a:r>
            </a:p>
            <a:p>
              <a:pPr eaLnBrk="0" fontAlgn="base" hangingPunct="0">
                <a:spcBef>
                  <a:spcPct val="0"/>
                </a:spcBef>
                <a:spcAft>
                  <a:spcPct val="0"/>
                </a:spcAft>
              </a:pPr>
              <a:r>
                <a:rPr lang="en-US" sz="2400">
                  <a:solidFill>
                    <a:srgbClr val="000090"/>
                  </a:solidFill>
                </a:rPr>
                <a:t>bulges</a:t>
              </a:r>
            </a:p>
            <a:p>
              <a:pPr eaLnBrk="0" fontAlgn="base" hangingPunct="0">
                <a:spcBef>
                  <a:spcPct val="0"/>
                </a:spcBef>
                <a:spcAft>
                  <a:spcPct val="0"/>
                </a:spcAft>
              </a:pPr>
              <a:r>
                <a:rPr lang="en-US" sz="2400">
                  <a:solidFill>
                    <a:srgbClr val="000090"/>
                  </a:solidFill>
                </a:rPr>
                <a:t>downward</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27651"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cooled air sinks and a cool core vortex develops: </a:t>
            </a:r>
          </a:p>
          <a:p>
            <a:pPr algn="ctr" eaLnBrk="0" fontAlgn="base" hangingPunct="0">
              <a:spcBef>
                <a:spcPct val="0"/>
              </a:spcBef>
              <a:spcAft>
                <a:spcPct val="0"/>
              </a:spcAft>
            </a:pPr>
            <a:r>
              <a:rPr lang="en-US" sz="2400" b="1">
                <a:solidFill>
                  <a:srgbClr val="000000"/>
                </a:solidFill>
                <a:latin typeface="Tahoma" pitchFamily="-84" charset="0"/>
              </a:rPr>
              <a:t>the Primitive Equation view. 7 logical steps</a:t>
            </a:r>
          </a:p>
        </p:txBody>
      </p:sp>
      <p:sp>
        <p:nvSpPr>
          <p:cNvPr id="27652" name="Oval 10"/>
          <p:cNvSpPr>
            <a:spLocks noChangeArrowheads="1"/>
          </p:cNvSpPr>
          <p:nvPr/>
        </p:nvSpPr>
        <p:spPr bwMode="auto">
          <a:xfrm>
            <a:off x="2286000" y="2514600"/>
            <a:ext cx="4114800" cy="2286000"/>
          </a:xfrm>
          <a:prstGeom prst="ellipse">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p:txBody>
      </p:sp>
      <p:sp>
        <p:nvSpPr>
          <p:cNvPr id="27653" name="Freeform 14"/>
          <p:cNvSpPr>
            <a:spLocks noChangeArrowheads="1"/>
          </p:cNvSpPr>
          <p:nvPr/>
        </p:nvSpPr>
        <p:spPr bwMode="auto">
          <a:xfrm>
            <a:off x="1371600" y="2403475"/>
            <a:ext cx="5641975" cy="796925"/>
          </a:xfrm>
          <a:custGeom>
            <a:avLst/>
            <a:gdLst>
              <a:gd name="T0" fmla="*/ 0 w 6336632"/>
              <a:gd name="T1" fmla="*/ 186818 h 797649"/>
              <a:gd name="T2" fmla="*/ 1405873 w 6336632"/>
              <a:gd name="T3" fmla="*/ 146787 h 797649"/>
              <a:gd name="T4" fmla="*/ 2424893 w 6336632"/>
              <a:gd name="T5" fmla="*/ 787306 h 797649"/>
              <a:gd name="T6" fmla="*/ 3245772 w 6336632"/>
              <a:gd name="T7" fmla="*/ 93409 h 797649"/>
              <a:gd name="T8" fmla="*/ 4368582 w 6336632"/>
              <a:gd name="T9" fmla="*/ 226852 h 797649"/>
              <a:gd name="T10" fmla="*/ 4472372 w 6336632"/>
              <a:gd name="T11" fmla="*/ 240196 h 797649"/>
              <a:gd name="T12" fmla="*/ 4472372 w 6336632"/>
              <a:gd name="T13" fmla="*/ 240196 h 797649"/>
              <a:gd name="T14" fmla="*/ 0 60000 65536"/>
              <a:gd name="T15" fmla="*/ 0 60000 65536"/>
              <a:gd name="T16" fmla="*/ 0 60000 65536"/>
              <a:gd name="T17" fmla="*/ 0 60000 65536"/>
              <a:gd name="T18" fmla="*/ 0 60000 65536"/>
              <a:gd name="T19" fmla="*/ 0 60000 65536"/>
              <a:gd name="T20" fmla="*/ 0 60000 65536"/>
              <a:gd name="T21" fmla="*/ 0 w 6336632"/>
              <a:gd name="T22" fmla="*/ 0 h 797649"/>
              <a:gd name="T23" fmla="*/ 6336632 w 6336632"/>
              <a:gd name="T24" fmla="*/ 797649 h 7976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36632" h="797649">
                <a:moveTo>
                  <a:pt x="0" y="187158"/>
                </a:moveTo>
                <a:cubicBezTo>
                  <a:pt x="709640" y="116974"/>
                  <a:pt x="1419281" y="46790"/>
                  <a:pt x="1991895" y="147053"/>
                </a:cubicBezTo>
                <a:cubicBezTo>
                  <a:pt x="2564509" y="247316"/>
                  <a:pt x="3001210" y="797649"/>
                  <a:pt x="3435684" y="788737"/>
                </a:cubicBezTo>
                <a:cubicBezTo>
                  <a:pt x="3870158" y="779825"/>
                  <a:pt x="4139755" y="187158"/>
                  <a:pt x="4598737" y="93579"/>
                </a:cubicBezTo>
                <a:cubicBezTo>
                  <a:pt x="5057719" y="0"/>
                  <a:pt x="6189579" y="227264"/>
                  <a:pt x="6189579" y="227264"/>
                </a:cubicBezTo>
                <a:lnTo>
                  <a:pt x="6336632" y="240632"/>
                </a:lnTo>
              </a:path>
            </a:pathLst>
          </a:custGeom>
          <a:noFill/>
          <a:ln w="38100">
            <a:solidFill>
              <a:srgbClr val="000090"/>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7654" name="Right Arrow 11"/>
          <p:cNvSpPr>
            <a:spLocks noChangeArrowheads="1"/>
          </p:cNvSpPr>
          <p:nvPr/>
        </p:nvSpPr>
        <p:spPr bwMode="auto">
          <a:xfrm flipH="1">
            <a:off x="5410200" y="1524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3.</a:t>
            </a:r>
            <a:r>
              <a:rPr lang="en-US" sz="2000">
                <a:solidFill>
                  <a:srgbClr val="000000"/>
                </a:solidFill>
              </a:rPr>
              <a:t> Mass drawn in</a:t>
            </a:r>
          </a:p>
          <a:p>
            <a:pPr eaLnBrk="0" fontAlgn="base" hangingPunct="0">
              <a:spcBef>
                <a:spcPct val="0"/>
              </a:spcBef>
              <a:spcAft>
                <a:spcPct val="0"/>
              </a:spcAft>
            </a:pPr>
            <a:r>
              <a:rPr lang="en-US" sz="2000">
                <a:solidFill>
                  <a:srgbClr val="000000"/>
                </a:solidFill>
              </a:rPr>
              <a:t>to column</a:t>
            </a:r>
          </a:p>
        </p:txBody>
      </p:sp>
      <p:sp>
        <p:nvSpPr>
          <p:cNvPr id="27655" name="Right Arrow 16"/>
          <p:cNvSpPr>
            <a:spLocks noChangeArrowheads="1"/>
          </p:cNvSpPr>
          <p:nvPr/>
        </p:nvSpPr>
        <p:spPr bwMode="auto">
          <a:xfrm>
            <a:off x="838200" y="16002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3.</a:t>
            </a:r>
            <a:r>
              <a:rPr lang="en-US" sz="2000">
                <a:solidFill>
                  <a:srgbClr val="000000"/>
                </a:solidFill>
              </a:rPr>
              <a:t> Mass drawn in</a:t>
            </a:r>
          </a:p>
          <a:p>
            <a:pPr eaLnBrk="0" fontAlgn="base" hangingPunct="0">
              <a:spcBef>
                <a:spcPct val="0"/>
              </a:spcBef>
              <a:spcAft>
                <a:spcPct val="0"/>
              </a:spcAft>
            </a:pPr>
            <a:r>
              <a:rPr lang="en-US" sz="2000">
                <a:solidFill>
                  <a:srgbClr val="000000"/>
                </a:solidFill>
              </a:rPr>
              <a:t>to column</a:t>
            </a:r>
          </a:p>
        </p:txBody>
      </p:sp>
      <p:sp>
        <p:nvSpPr>
          <p:cNvPr id="27656" name="TextBox 22"/>
          <p:cNvSpPr txBox="1">
            <a:spLocks noChangeArrowheads="1"/>
          </p:cNvSpPr>
          <p:nvPr/>
        </p:nvSpPr>
        <p:spPr bwMode="auto">
          <a:xfrm>
            <a:off x="4114800" y="2362200"/>
            <a:ext cx="609600" cy="830263"/>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4800">
                <a:solidFill>
                  <a:srgbClr val="000090"/>
                </a:solidFill>
              </a:rPr>
              <a:t>L</a:t>
            </a:r>
          </a:p>
        </p:txBody>
      </p:sp>
      <p:grpSp>
        <p:nvGrpSpPr>
          <p:cNvPr id="2" name="Group 28"/>
          <p:cNvGrpSpPr>
            <a:grpSpLocks/>
          </p:cNvGrpSpPr>
          <p:nvPr/>
        </p:nvGrpSpPr>
        <p:grpSpPr bwMode="auto">
          <a:xfrm>
            <a:off x="4114800" y="2438400"/>
            <a:ext cx="4876800" cy="2590800"/>
            <a:chOff x="4114800" y="2438400"/>
            <a:chExt cx="4876800" cy="2590800"/>
          </a:xfrm>
        </p:grpSpPr>
        <p:cxnSp>
          <p:nvCxnSpPr>
            <p:cNvPr id="27658" name="Curved Connector 17"/>
            <p:cNvCxnSpPr>
              <a:cxnSpLocks noChangeShapeType="1"/>
            </p:cNvCxnSpPr>
            <p:nvPr/>
          </p:nvCxnSpPr>
          <p:spPr bwMode="auto">
            <a:xfrm rot="10800000" flipV="1">
              <a:off x="4724400" y="2438400"/>
              <a:ext cx="3200400" cy="2438400"/>
            </a:xfrm>
            <a:prstGeom prst="curvedConnector3">
              <a:avLst>
                <a:gd name="adj1" fmla="val 50000"/>
              </a:avLst>
            </a:prstGeom>
            <a:noFill/>
            <a:ln w="57150">
              <a:solidFill>
                <a:srgbClr val="FF0000"/>
              </a:solidFill>
              <a:round/>
              <a:headEnd/>
              <a:tailEnd type="arrow" w="med" len="med"/>
            </a:ln>
          </p:spPr>
        </p:cxnSp>
        <p:sp>
          <p:nvSpPr>
            <p:cNvPr id="27659" name="TextBox 18"/>
            <p:cNvSpPr txBox="1">
              <a:spLocks noChangeArrowheads="1"/>
            </p:cNvSpPr>
            <p:nvPr/>
          </p:nvSpPr>
          <p:spPr bwMode="auto">
            <a:xfrm>
              <a:off x="6400800" y="3124200"/>
              <a:ext cx="2590800" cy="1569660"/>
            </a:xfrm>
            <a:prstGeom prst="rect">
              <a:avLst/>
            </a:prstGeom>
            <a:noFill/>
            <a:ln w="9525">
              <a:solidFill>
                <a:srgbClr val="FF0000"/>
              </a:solidFill>
              <a:miter lim="800000"/>
              <a:headEnd/>
              <a:tailEnd/>
            </a:ln>
          </p:spPr>
          <p:txBody>
            <a:bodyPr>
              <a:prstTxWarp prst="textNoShape">
                <a:avLst/>
              </a:prstTxWarp>
              <a:spAutoFit/>
            </a:bodyPr>
            <a:lstStyle/>
            <a:p>
              <a:pPr eaLnBrk="0" fontAlgn="base" hangingPunct="0">
                <a:spcBef>
                  <a:spcPct val="0"/>
                </a:spcBef>
                <a:spcAft>
                  <a:spcPct val="0"/>
                </a:spcAft>
              </a:pPr>
              <a:r>
                <a:rPr lang="en-US" sz="2400" b="1">
                  <a:solidFill>
                    <a:srgbClr val="FF0000"/>
                  </a:solidFill>
                </a:rPr>
                <a:t>4. more mass of air in column </a:t>
              </a:r>
            </a:p>
            <a:p>
              <a:pPr eaLnBrk="0" fontAlgn="base" hangingPunct="0">
                <a:spcBef>
                  <a:spcPct val="0"/>
                </a:spcBef>
                <a:spcAft>
                  <a:spcPct val="0"/>
                </a:spcAft>
              </a:pPr>
              <a:r>
                <a:rPr lang="en-US" sz="2400" b="1">
                  <a:solidFill>
                    <a:srgbClr val="FF0000"/>
                  </a:solidFill>
                </a:rPr>
                <a:t>= higher surface pressure</a:t>
              </a:r>
            </a:p>
          </p:txBody>
        </p:sp>
        <p:sp>
          <p:nvSpPr>
            <p:cNvPr id="27660" name="TextBox 23"/>
            <p:cNvSpPr txBox="1">
              <a:spLocks noChangeArrowheads="1"/>
            </p:cNvSpPr>
            <p:nvPr/>
          </p:nvSpPr>
          <p:spPr bwMode="auto">
            <a:xfrm>
              <a:off x="4114800" y="4198203"/>
              <a:ext cx="1143000" cy="830997"/>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4800">
                  <a:solidFill>
                    <a:srgbClr val="FF0000"/>
                  </a:solidFill>
                </a:rPr>
                <a:t>H</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AB76-91B8-4FCE-BDD1-A0CA68D9210C}"/>
              </a:ext>
            </a:extLst>
          </p:cNvPr>
          <p:cNvSpPr>
            <a:spLocks noGrp="1"/>
          </p:cNvSpPr>
          <p:nvPr>
            <p:ph type="title"/>
          </p:nvPr>
        </p:nvSpPr>
        <p:spPr/>
        <p:txBody>
          <a:bodyPr/>
          <a:lstStyle/>
          <a:p>
            <a:r>
              <a:rPr lang="en-US"/>
              <a:t>Question 3 Answer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85B9CD-DDE8-4154-A922-D4EA1D03B82C}"/>
                  </a:ext>
                </a:extLst>
              </p:cNvPr>
              <p:cNvSpPr>
                <a:spLocks noGrp="1"/>
              </p:cNvSpPr>
              <p:nvPr>
                <p:ph idx="1"/>
              </p:nvPr>
            </p:nvSpPr>
            <p:spPr>
              <a:xfrm>
                <a:off x="304800" y="1600200"/>
                <a:ext cx="8534400" cy="4525963"/>
              </a:xfrm>
            </p:spPr>
            <p:txBody>
              <a:bodyPr>
                <a:normAutofit/>
              </a:bodyPr>
              <a:lstStyle/>
              <a:p>
                <a:pPr marL="0" indent="0">
                  <a:buNone/>
                </a:pPr>
                <a:r>
                  <a:rPr lang="en-US" sz="1800"/>
                  <a:t>This really boils down to the absolute vorticity equation. Recall that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𝑑𝑡</m:t>
                        </m:r>
                      </m:den>
                    </m:f>
                    <m:d>
                      <m:dPr>
                        <m:ctrlPr>
                          <a:rPr lang="en-US" sz="1800" i="1">
                            <a:latin typeface="Cambria Math" panose="02040503050406030204" pitchFamily="18" charset="0"/>
                          </a:rPr>
                        </m:ctrlPr>
                      </m:dPr>
                      <m:e>
                        <m:r>
                          <a:rPr lang="en-US" sz="1800" i="1">
                            <a:latin typeface="Cambria Math" panose="02040503050406030204" pitchFamily="18" charset="0"/>
                          </a:rPr>
                          <m:t>𝑓</m:t>
                        </m:r>
                        <m:r>
                          <a:rPr lang="en-US" sz="1800" i="1">
                            <a:latin typeface="Cambria Math" panose="02040503050406030204" pitchFamily="18" charset="0"/>
                          </a:rPr>
                          <m:t>+</m:t>
                        </m:r>
                        <m:r>
                          <a:rPr lang="en-US" sz="1800" i="1">
                            <a:latin typeface="Cambria Math" panose="02040503050406030204" pitchFamily="18" charset="0"/>
                          </a:rPr>
                          <m:t>𝜁</m:t>
                        </m:r>
                      </m:e>
                    </m:d>
                    <m:r>
                      <a:rPr lang="en-US" sz="1800" i="1">
                        <a:latin typeface="Cambria Math" panose="02040503050406030204" pitchFamily="18" charset="0"/>
                      </a:rPr>
                      <m:t>=0</m:t>
                    </m:r>
                    <m:r>
                      <a:rPr lang="en-US" sz="1800" b="0" i="1" smtClean="0">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𝑓</m:t>
                        </m:r>
                        <m:r>
                          <a:rPr lang="en-US" sz="1800" i="1">
                            <a:latin typeface="Cambria Math" panose="02040503050406030204" pitchFamily="18" charset="0"/>
                          </a:rPr>
                          <m:t>+</m:t>
                        </m:r>
                        <m:r>
                          <a:rPr lang="en-US" sz="1800" i="1">
                            <a:latin typeface="Cambria Math" panose="02040503050406030204" pitchFamily="18" charset="0"/>
                          </a:rPr>
                          <m:t>𝜁</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𝑢</m:t>
                        </m:r>
                      </m:e>
                      <m:sub>
                        <m:r>
                          <a:rPr lang="en-US" sz="1800" b="0" i="1" smtClean="0">
                            <a:latin typeface="Cambria Math" panose="02040503050406030204" pitchFamily="18" charset="0"/>
                          </a:rPr>
                          <m:t>𝑥</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𝑦</m:t>
                        </m:r>
                      </m:sub>
                    </m:sSub>
                    <m:r>
                      <a:rPr lang="en-US" sz="1800" b="0" i="1" smtClean="0">
                        <a:latin typeface="Cambria Math" panose="02040503050406030204" pitchFamily="18" charset="0"/>
                      </a:rPr>
                      <m:t>)</m:t>
                    </m:r>
                  </m:oMath>
                </a14:m>
                <a:r>
                  <a:rPr lang="en-US" sz="1800" b="0"/>
                  <a:t>. What this says is that absolute vorticity is conserved, </a:t>
                </a:r>
                <a:r>
                  <a:rPr lang="en-US" sz="1800" b="1"/>
                  <a:t>except</a:t>
                </a:r>
                <a:r>
                  <a:rPr lang="en-US" sz="1800"/>
                  <a:t> for a term multiplying absolute vorticity by convergence. This is easy to grasp conceptually, as it’s conservation of angular momentum – with convergence, the vortex tube will get “smaller” and stretch upward, causing a change in the vorticity to </a:t>
                </a:r>
                <a:r>
                  <a:rPr lang="en-US" sz="1800" u="sng"/>
                  <a:t>conserve angular momentum</a:t>
                </a:r>
                <a:r>
                  <a:rPr lang="en-US" sz="1800"/>
                  <a:t> (like an ice skater). As discussed in the reading, we can relate this vortex stretching/compression to the change in pressure (using p as a vertical coordinate). However, assuming the “top” and “bottom” of the vortex tube are air parcels moving over vertical differences, if there is no heat added we know these parcels will change temperature </a:t>
                </a:r>
                <a:r>
                  <a:rPr lang="en-US" sz="1800" u="sng"/>
                  <a:t>adiabatically. </a:t>
                </a:r>
                <a:r>
                  <a:rPr lang="en-US" sz="1800"/>
                  <a:t>The “height” of a vortex tube then is just the vertical gradient in potential temperature in pressure coordinates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r>
                          <a:rPr lang="en-US" sz="1800" i="1" smtClean="0">
                            <a:latin typeface="Cambria Math" panose="02040503050406030204" pitchFamily="18" charset="0"/>
                            <a:ea typeface="Cambria Math" panose="02040503050406030204" pitchFamily="18" charset="0"/>
                          </a:rPr>
                          <m:t>𝜃</m:t>
                        </m:r>
                      </m:num>
                      <m:den>
                        <m:r>
                          <a:rPr lang="en-US" sz="1800" i="1">
                            <a:latin typeface="Cambria Math" panose="02040503050406030204" pitchFamily="18" charset="0"/>
                          </a:rPr>
                          <m:t>𝑑</m:t>
                        </m:r>
                        <m:r>
                          <a:rPr lang="en-US" sz="1800" b="0" i="1" smtClean="0">
                            <a:latin typeface="Cambria Math" panose="02040503050406030204" pitchFamily="18" charset="0"/>
                          </a:rPr>
                          <m:t>𝑝</m:t>
                        </m:r>
                      </m:den>
                    </m:f>
                    <m:r>
                      <a:rPr lang="en-US" sz="1800" b="0" i="0" smtClean="0">
                        <a:latin typeface="Cambria Math" panose="02040503050406030204" pitchFamily="18" charset="0"/>
                      </a:rPr>
                      <m:t>. </m:t>
                    </m:r>
                  </m:oMath>
                </a14:m>
                <a:r>
                  <a:rPr lang="en-US" sz="1800" b="0"/>
                  <a:t>Putting all of these concepts together, we define PV = -g</a:t>
                </a:r>
                <a14:m>
                  <m:oMath xmlns:m="http://schemas.openxmlformats.org/officeDocument/2006/math">
                    <m:d>
                      <m:dPr>
                        <m:ctrlPr>
                          <a:rPr lang="en-US" sz="1800" i="1">
                            <a:latin typeface="Cambria Math" panose="02040503050406030204" pitchFamily="18" charset="0"/>
                          </a:rPr>
                        </m:ctrlPr>
                      </m:dPr>
                      <m:e>
                        <m:r>
                          <a:rPr lang="en-US" sz="1800" i="1">
                            <a:latin typeface="Cambria Math" panose="02040503050406030204" pitchFamily="18" charset="0"/>
                          </a:rPr>
                          <m:t>𝑓</m:t>
                        </m:r>
                        <m:r>
                          <a:rPr lang="en-US" sz="1800" i="1">
                            <a:latin typeface="Cambria Math" panose="02040503050406030204" pitchFamily="18" charset="0"/>
                          </a:rPr>
                          <m:t>+</m:t>
                        </m:r>
                        <m:r>
                          <a:rPr lang="en-US" sz="1800" i="1">
                            <a:latin typeface="Cambria Math" panose="02040503050406030204" pitchFamily="18" charset="0"/>
                          </a:rPr>
                          <m:t>𝜁</m:t>
                        </m:r>
                      </m:e>
                    </m:d>
                    <m:f>
                      <m:fPr>
                        <m:ctrlPr>
                          <a:rPr lang="en-US" sz="1800" i="1">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𝜃</m:t>
                        </m:r>
                      </m:num>
                      <m:den>
                        <m:r>
                          <a:rPr lang="en-US" sz="180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𝑝</m:t>
                        </m:r>
                      </m:den>
                    </m:f>
                  </m:oMath>
                </a14:m>
                <a:r>
                  <a:rPr lang="en-US" sz="1800" b="0"/>
                  <a:t> so that for </a:t>
                </a:r>
                <a:r>
                  <a:rPr lang="en-US" sz="1800" b="1"/>
                  <a:t>adiabatic processes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𝑑𝑡</m:t>
                        </m:r>
                      </m:den>
                    </m:f>
                    <m:d>
                      <m:dPr>
                        <m:ctrlPr>
                          <a:rPr lang="en-US" sz="1800" i="1">
                            <a:latin typeface="Cambria Math" panose="02040503050406030204" pitchFamily="18" charset="0"/>
                          </a:rPr>
                        </m:ctrlPr>
                      </m:dPr>
                      <m:e>
                        <m:r>
                          <a:rPr lang="en-US" sz="1800" b="0" i="1" smtClean="0">
                            <a:latin typeface="Cambria Math" panose="02040503050406030204" pitchFamily="18" charset="0"/>
                          </a:rPr>
                          <m:t>𝑃𝑉</m:t>
                        </m:r>
                      </m:e>
                    </m:d>
                    <m:r>
                      <a:rPr lang="en-US" sz="1800" i="1">
                        <a:latin typeface="Cambria Math" panose="02040503050406030204" pitchFamily="18" charset="0"/>
                      </a:rPr>
                      <m:t>=0</m:t>
                    </m:r>
                  </m:oMath>
                </a14:m>
                <a:r>
                  <a:rPr lang="en-US" sz="1800" b="0"/>
                  <a:t> and for </a:t>
                </a:r>
                <a:r>
                  <a:rPr lang="en-US" sz="1800" b="1"/>
                  <a:t>diabatic processes</a:t>
                </a:r>
                <a:r>
                  <a:rPr lang="en-US" sz="1800"/>
                  <a:t> </a:t>
                </a:r>
                <a14:m>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𝑑</m:t>
                        </m:r>
                      </m:num>
                      <m:den>
                        <m:r>
                          <a:rPr lang="en-US" sz="1800" i="1">
                            <a:latin typeface="Cambria Math" panose="02040503050406030204" pitchFamily="18" charset="0"/>
                          </a:rPr>
                          <m:t>𝑑𝑡</m:t>
                        </m:r>
                      </m:den>
                    </m:f>
                    <m:d>
                      <m:dPr>
                        <m:ctrlPr>
                          <a:rPr lang="en-US" sz="1800" i="1">
                            <a:latin typeface="Cambria Math" panose="02040503050406030204" pitchFamily="18" charset="0"/>
                          </a:rPr>
                        </m:ctrlPr>
                      </m:dPr>
                      <m:e>
                        <m:r>
                          <a:rPr lang="en-US" sz="1800" i="1">
                            <a:latin typeface="Cambria Math" panose="02040503050406030204" pitchFamily="18" charset="0"/>
                          </a:rPr>
                          <m:t>𝑃𝑉</m:t>
                        </m:r>
                      </m:e>
                    </m:d>
                    <m:r>
                      <a:rPr lang="en-US" sz="1800" i="1">
                        <a:latin typeface="Cambria Math" panose="02040503050406030204" pitchFamily="18" charset="0"/>
                      </a:rPr>
                      <m:t>=</m:t>
                    </m:r>
                    <m:r>
                      <a:rPr lang="en-US" sz="1800" b="0" i="1" smtClean="0">
                        <a:latin typeface="Cambria Math" panose="02040503050406030204" pitchFamily="18" charset="0"/>
                      </a:rPr>
                      <m:t>𝑑𝑖𝑎𝑏𝑎𝑡𝑖𝑐</m:t>
                    </m:r>
                    <m:r>
                      <a:rPr lang="en-US" sz="1800" b="0" i="1" smtClean="0">
                        <a:latin typeface="Cambria Math" panose="02040503050406030204" pitchFamily="18" charset="0"/>
                      </a:rPr>
                      <m:t> </m:t>
                    </m:r>
                    <m:r>
                      <a:rPr lang="en-US" sz="1800" b="0" i="1" smtClean="0">
                        <a:latin typeface="Cambria Math" panose="02040503050406030204" pitchFamily="18" charset="0"/>
                      </a:rPr>
                      <m:t>𝑡𝑒𝑟𝑚</m:t>
                    </m:r>
                  </m:oMath>
                </a14:m>
                <a:r>
                  <a:rPr lang="en-US" sz="1800"/>
                  <a:t>. </a:t>
                </a:r>
                <a:endParaRPr lang="en-US" sz="1800" b="0"/>
              </a:p>
              <a:p>
                <a:pPr marL="0" indent="0">
                  <a:buNone/>
                </a:pPr>
                <a:endParaRPr lang="en-US" sz="1800"/>
              </a:p>
              <a:p>
                <a:pPr marL="0" indent="0">
                  <a:buNone/>
                </a:pPr>
                <a:endParaRPr lang="en-US" sz="1800"/>
              </a:p>
            </p:txBody>
          </p:sp>
        </mc:Choice>
        <mc:Fallback xmlns="">
          <p:sp>
            <p:nvSpPr>
              <p:cNvPr id="3" name="Content Placeholder 2">
                <a:extLst>
                  <a:ext uri="{FF2B5EF4-FFF2-40B4-BE49-F238E27FC236}">
                    <a16:creationId xmlns:a16="http://schemas.microsoft.com/office/drawing/2014/main" id="{2585B9CD-DDE8-4154-A922-D4EA1D03B82C}"/>
                  </a:ext>
                </a:extLst>
              </p:cNvPr>
              <p:cNvSpPr>
                <a:spLocks noGrp="1" noRot="1" noChangeAspect="1" noMove="1" noResize="1" noEditPoints="1" noAdjustHandles="1" noChangeArrowheads="1" noChangeShapeType="1" noTextEdit="1"/>
              </p:cNvSpPr>
              <p:nvPr>
                <p:ph idx="1"/>
              </p:nvPr>
            </p:nvSpPr>
            <p:spPr>
              <a:xfrm>
                <a:off x="304800" y="1600200"/>
                <a:ext cx="8534400" cy="4525963"/>
              </a:xfrm>
              <a:blipFill>
                <a:blip r:embed="rId2"/>
                <a:stretch>
                  <a:fillRect l="-571" r="-1071"/>
                </a:stretch>
              </a:blipFill>
            </p:spPr>
            <p:txBody>
              <a:bodyPr/>
              <a:lstStyle/>
              <a:p>
                <a:r>
                  <a:rPr lang="en-US">
                    <a:noFill/>
                  </a:rPr>
                  <a:t> </a:t>
                </a:r>
              </a:p>
            </p:txBody>
          </p:sp>
        </mc:Fallback>
      </mc:AlternateContent>
    </p:spTree>
    <p:extLst>
      <p:ext uri="{BB962C8B-B14F-4D97-AF65-F5344CB8AC3E}">
        <p14:creationId xmlns:p14="http://schemas.microsoft.com/office/powerpoint/2010/main" val="13838792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29699" name="Text Box 3"/>
          <p:cNvSpPr txBox="1">
            <a:spLocks noChangeArrowheads="1"/>
          </p:cNvSpPr>
          <p:nvPr/>
        </p:nvSpPr>
        <p:spPr bwMode="auto">
          <a:xfrm>
            <a:off x="0" y="76200"/>
            <a:ext cx="9144000" cy="830263"/>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cooled air sinks and a cool core vortex develops: </a:t>
            </a:r>
          </a:p>
          <a:p>
            <a:pPr algn="ctr" eaLnBrk="0" fontAlgn="base" hangingPunct="0">
              <a:spcBef>
                <a:spcPct val="0"/>
              </a:spcBef>
              <a:spcAft>
                <a:spcPct val="0"/>
              </a:spcAft>
            </a:pPr>
            <a:r>
              <a:rPr lang="en-US" sz="2400" b="1">
                <a:solidFill>
                  <a:srgbClr val="000000"/>
                </a:solidFill>
                <a:latin typeface="Tahoma" pitchFamily="-84" charset="0"/>
              </a:rPr>
              <a:t>the Primitive Equation view. 7 logical steps</a:t>
            </a:r>
          </a:p>
        </p:txBody>
      </p:sp>
      <p:sp>
        <p:nvSpPr>
          <p:cNvPr id="29700" name="Oval 10"/>
          <p:cNvSpPr>
            <a:spLocks noChangeArrowheads="1"/>
          </p:cNvSpPr>
          <p:nvPr/>
        </p:nvSpPr>
        <p:spPr bwMode="auto">
          <a:xfrm>
            <a:off x="2286000" y="2514600"/>
            <a:ext cx="4114800" cy="2286000"/>
          </a:xfrm>
          <a:prstGeom prst="ellipse">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p:txBody>
      </p:sp>
      <p:sp>
        <p:nvSpPr>
          <p:cNvPr id="29701" name="Freeform 14"/>
          <p:cNvSpPr>
            <a:spLocks noChangeArrowheads="1"/>
          </p:cNvSpPr>
          <p:nvPr/>
        </p:nvSpPr>
        <p:spPr bwMode="auto">
          <a:xfrm>
            <a:off x="1371600" y="2403475"/>
            <a:ext cx="5641975" cy="796925"/>
          </a:xfrm>
          <a:custGeom>
            <a:avLst/>
            <a:gdLst>
              <a:gd name="T0" fmla="*/ 0 w 6336632"/>
              <a:gd name="T1" fmla="*/ 186818 h 797649"/>
              <a:gd name="T2" fmla="*/ 1405873 w 6336632"/>
              <a:gd name="T3" fmla="*/ 146787 h 797649"/>
              <a:gd name="T4" fmla="*/ 2424893 w 6336632"/>
              <a:gd name="T5" fmla="*/ 787306 h 797649"/>
              <a:gd name="T6" fmla="*/ 3245772 w 6336632"/>
              <a:gd name="T7" fmla="*/ 93409 h 797649"/>
              <a:gd name="T8" fmla="*/ 4368582 w 6336632"/>
              <a:gd name="T9" fmla="*/ 226852 h 797649"/>
              <a:gd name="T10" fmla="*/ 4472372 w 6336632"/>
              <a:gd name="T11" fmla="*/ 240196 h 797649"/>
              <a:gd name="T12" fmla="*/ 4472372 w 6336632"/>
              <a:gd name="T13" fmla="*/ 240196 h 797649"/>
              <a:gd name="T14" fmla="*/ 0 60000 65536"/>
              <a:gd name="T15" fmla="*/ 0 60000 65536"/>
              <a:gd name="T16" fmla="*/ 0 60000 65536"/>
              <a:gd name="T17" fmla="*/ 0 60000 65536"/>
              <a:gd name="T18" fmla="*/ 0 60000 65536"/>
              <a:gd name="T19" fmla="*/ 0 60000 65536"/>
              <a:gd name="T20" fmla="*/ 0 60000 65536"/>
              <a:gd name="T21" fmla="*/ 0 w 6336632"/>
              <a:gd name="T22" fmla="*/ 0 h 797649"/>
              <a:gd name="T23" fmla="*/ 6336632 w 6336632"/>
              <a:gd name="T24" fmla="*/ 797649 h 7976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36632" h="797649">
                <a:moveTo>
                  <a:pt x="0" y="187158"/>
                </a:moveTo>
                <a:cubicBezTo>
                  <a:pt x="709640" y="116974"/>
                  <a:pt x="1419281" y="46790"/>
                  <a:pt x="1991895" y="147053"/>
                </a:cubicBezTo>
                <a:cubicBezTo>
                  <a:pt x="2564509" y="247316"/>
                  <a:pt x="3001210" y="797649"/>
                  <a:pt x="3435684" y="788737"/>
                </a:cubicBezTo>
                <a:cubicBezTo>
                  <a:pt x="3870158" y="779825"/>
                  <a:pt x="4139755" y="187158"/>
                  <a:pt x="4598737" y="93579"/>
                </a:cubicBezTo>
                <a:cubicBezTo>
                  <a:pt x="5057719" y="0"/>
                  <a:pt x="6189579" y="227264"/>
                  <a:pt x="6189579" y="227264"/>
                </a:cubicBezTo>
                <a:lnTo>
                  <a:pt x="6336632" y="240632"/>
                </a:lnTo>
              </a:path>
            </a:pathLst>
          </a:custGeom>
          <a:noFill/>
          <a:ln w="38100">
            <a:solidFill>
              <a:srgbClr val="000090"/>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9702" name="Right Arrow 11"/>
          <p:cNvSpPr>
            <a:spLocks noChangeArrowheads="1"/>
          </p:cNvSpPr>
          <p:nvPr/>
        </p:nvSpPr>
        <p:spPr bwMode="auto">
          <a:xfrm flipH="1">
            <a:off x="5410200" y="1524000"/>
            <a:ext cx="2362200" cy="1447800"/>
          </a:xfrm>
          <a:prstGeom prst="rightArrow">
            <a:avLst>
              <a:gd name="adj1" fmla="val 50000"/>
              <a:gd name="adj2" fmla="val 49997"/>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29703" name="Right Arrow 16"/>
          <p:cNvSpPr>
            <a:spLocks noChangeArrowheads="1"/>
          </p:cNvSpPr>
          <p:nvPr/>
        </p:nvSpPr>
        <p:spPr bwMode="auto">
          <a:xfrm>
            <a:off x="838200" y="1600200"/>
            <a:ext cx="2438400" cy="1447800"/>
          </a:xfrm>
          <a:prstGeom prst="rightArrow">
            <a:avLst>
              <a:gd name="adj1" fmla="val 50000"/>
              <a:gd name="adj2" fmla="val 49996"/>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29704" name="TextBox 22"/>
          <p:cNvSpPr txBox="1">
            <a:spLocks noChangeArrowheads="1"/>
          </p:cNvSpPr>
          <p:nvPr/>
        </p:nvSpPr>
        <p:spPr bwMode="auto">
          <a:xfrm>
            <a:off x="4114800" y="2362200"/>
            <a:ext cx="609600" cy="830263"/>
          </a:xfrm>
          <a:prstGeom prst="rect">
            <a:avLst/>
          </a:prstGeom>
          <a:noFill/>
          <a:ln w="9525">
            <a:noFill/>
            <a:miter lim="800000"/>
            <a:headEnd/>
            <a:tailEnd/>
          </a:ln>
        </p:spPr>
        <p:txBody>
          <a:bodyPr>
            <a:prstTxWarp prst="textNoShape">
              <a:avLst/>
            </a:prstTxWarp>
            <a:spAutoFit/>
          </a:bodyPr>
          <a:lstStyle/>
          <a:p>
            <a:pPr eaLnBrk="0" fontAlgn="base" hangingPunct="0">
              <a:spcBef>
                <a:spcPct val="0"/>
              </a:spcBef>
              <a:spcAft>
                <a:spcPct val="0"/>
              </a:spcAft>
            </a:pPr>
            <a:r>
              <a:rPr lang="en-US" sz="4800">
                <a:solidFill>
                  <a:srgbClr val="000090"/>
                </a:solidFill>
              </a:rPr>
              <a:t>L</a:t>
            </a:r>
          </a:p>
        </p:txBody>
      </p:sp>
      <p:sp>
        <p:nvSpPr>
          <p:cNvPr id="16" name="Down Arrow 15"/>
          <p:cNvSpPr>
            <a:spLocks noChangeArrowheads="1"/>
          </p:cNvSpPr>
          <p:nvPr/>
        </p:nvSpPr>
        <p:spPr bwMode="auto">
          <a:xfrm>
            <a:off x="3352800" y="3124200"/>
            <a:ext cx="2057400" cy="1371600"/>
          </a:xfrm>
          <a:prstGeom prst="downArrow">
            <a:avLst>
              <a:gd name="adj1" fmla="val 50000"/>
              <a:gd name="adj2" fmla="val 50000"/>
            </a:avLst>
          </a:prstGeom>
          <a:solidFill>
            <a:srgbClr val="00009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000">
                <a:solidFill>
                  <a:srgbClr val="FF0000"/>
                </a:solidFill>
              </a:rPr>
              <a:t>6. Cold air sinks</a:t>
            </a:r>
          </a:p>
        </p:txBody>
      </p:sp>
      <p:grpSp>
        <p:nvGrpSpPr>
          <p:cNvPr id="2" name="Group 24"/>
          <p:cNvGrpSpPr>
            <a:grpSpLocks/>
          </p:cNvGrpSpPr>
          <p:nvPr/>
        </p:nvGrpSpPr>
        <p:grpSpPr bwMode="auto">
          <a:xfrm>
            <a:off x="1143000" y="3886200"/>
            <a:ext cx="7010400" cy="1524000"/>
            <a:chOff x="1143000" y="3886200"/>
            <a:chExt cx="7010400" cy="1524000"/>
          </a:xfrm>
        </p:grpSpPr>
        <p:sp>
          <p:nvSpPr>
            <p:cNvPr id="29708" name="Right Arrow 19"/>
            <p:cNvSpPr>
              <a:spLocks noChangeArrowheads="1"/>
            </p:cNvSpPr>
            <p:nvPr/>
          </p:nvSpPr>
          <p:spPr bwMode="auto">
            <a:xfrm>
              <a:off x="5181600" y="3886200"/>
              <a:ext cx="2971800" cy="1447800"/>
            </a:xfrm>
            <a:prstGeom prst="rightArrow">
              <a:avLst>
                <a:gd name="adj1" fmla="val 50000"/>
                <a:gd name="adj2" fmla="val 49995"/>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5. Air accelerates </a:t>
              </a:r>
            </a:p>
            <a:p>
              <a:pPr eaLnBrk="0" fontAlgn="base" hangingPunct="0">
                <a:spcBef>
                  <a:spcPct val="0"/>
                </a:spcBef>
                <a:spcAft>
                  <a:spcPct val="0"/>
                </a:spcAft>
              </a:pPr>
              <a:r>
                <a:rPr lang="en-US" sz="2000" b="1">
                  <a:solidFill>
                    <a:srgbClr val="000000"/>
                  </a:solidFill>
                </a:rPr>
                <a:t>due to PGF</a:t>
              </a:r>
            </a:p>
          </p:txBody>
        </p:sp>
        <p:sp>
          <p:nvSpPr>
            <p:cNvPr id="29709" name="Right Arrow 20"/>
            <p:cNvSpPr>
              <a:spLocks noChangeArrowheads="1"/>
            </p:cNvSpPr>
            <p:nvPr/>
          </p:nvSpPr>
          <p:spPr bwMode="auto">
            <a:xfrm flipH="1">
              <a:off x="1143000" y="3962400"/>
              <a:ext cx="2590800" cy="1447800"/>
            </a:xfrm>
            <a:prstGeom prst="rightArrow">
              <a:avLst>
                <a:gd name="adj1" fmla="val 50000"/>
                <a:gd name="adj2" fmla="val 49998"/>
              </a:avLst>
            </a:prstGeom>
            <a:solidFill>
              <a:schemeClr val="accent1"/>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r>
                <a:rPr lang="en-US" sz="2000" b="1">
                  <a:solidFill>
                    <a:srgbClr val="000000"/>
                  </a:solidFill>
                </a:rPr>
                <a:t>5. Air accelerates </a:t>
              </a:r>
            </a:p>
            <a:p>
              <a:pPr eaLnBrk="0" fontAlgn="base" hangingPunct="0">
                <a:spcBef>
                  <a:spcPct val="0"/>
                </a:spcBef>
                <a:spcAft>
                  <a:spcPct val="0"/>
                </a:spcAft>
              </a:pPr>
              <a:r>
                <a:rPr lang="en-US" sz="2000" b="1">
                  <a:solidFill>
                    <a:srgbClr val="000000"/>
                  </a:solidFill>
                </a:rPr>
                <a:t>due to PGF</a:t>
              </a:r>
            </a:p>
          </p:txBody>
        </p:sp>
      </p:grpSp>
      <p:sp>
        <p:nvSpPr>
          <p:cNvPr id="29707" name="TextBox 21"/>
          <p:cNvSpPr txBox="1">
            <a:spLocks noChangeArrowheads="1"/>
          </p:cNvSpPr>
          <p:nvPr/>
        </p:nvSpPr>
        <p:spPr bwMode="auto">
          <a:xfrm>
            <a:off x="3810000" y="4275138"/>
            <a:ext cx="1143000" cy="830262"/>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4800">
                <a:solidFill>
                  <a:srgbClr val="FF0000"/>
                </a:solidFill>
              </a:rPr>
              <a:t>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31747" name="Text Box 3"/>
          <p:cNvSpPr txBox="1">
            <a:spLocks noChangeArrowheads="1"/>
          </p:cNvSpPr>
          <p:nvPr/>
        </p:nvSpPr>
        <p:spPr bwMode="auto">
          <a:xfrm>
            <a:off x="0" y="76200"/>
            <a:ext cx="9144000" cy="1200150"/>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How cooled air sinks and a cool core vortex develops: </a:t>
            </a:r>
          </a:p>
          <a:p>
            <a:pPr algn="ctr" eaLnBrk="0" fontAlgn="base" hangingPunct="0">
              <a:spcBef>
                <a:spcPct val="0"/>
              </a:spcBef>
              <a:spcAft>
                <a:spcPct val="0"/>
              </a:spcAft>
            </a:pPr>
            <a:endParaRPr lang="en-US" sz="2400" b="1">
              <a:solidFill>
                <a:srgbClr val="000000"/>
              </a:solidFill>
              <a:latin typeface="Tahoma" pitchFamily="-84" charset="0"/>
            </a:endParaRPr>
          </a:p>
          <a:p>
            <a:pPr algn="ctr" eaLnBrk="0" fontAlgn="base" hangingPunct="0">
              <a:spcBef>
                <a:spcPct val="0"/>
              </a:spcBef>
              <a:spcAft>
                <a:spcPct val="0"/>
              </a:spcAft>
            </a:pPr>
            <a:r>
              <a:rPr lang="en-US" sz="2400" b="1">
                <a:solidFill>
                  <a:srgbClr val="000000"/>
                </a:solidFill>
                <a:latin typeface="Tahoma" pitchFamily="-84" charset="0"/>
              </a:rPr>
              <a:t>7. Coriolis force turns the winds</a:t>
            </a:r>
          </a:p>
        </p:txBody>
      </p:sp>
      <p:sp>
        <p:nvSpPr>
          <p:cNvPr id="31748" name="Oval 10"/>
          <p:cNvSpPr>
            <a:spLocks noChangeArrowheads="1"/>
          </p:cNvSpPr>
          <p:nvPr/>
        </p:nvSpPr>
        <p:spPr bwMode="auto">
          <a:xfrm>
            <a:off x="2286000" y="2514600"/>
            <a:ext cx="4114800" cy="2286000"/>
          </a:xfrm>
          <a:prstGeom prst="ellipse">
            <a:avLst/>
          </a:prstGeom>
          <a:solidFill>
            <a:schemeClr val="accent1"/>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endParaRPr>
          </a:p>
          <a:p>
            <a:pPr algn="ctr" eaLnBrk="0" fontAlgn="base" hangingPunct="0">
              <a:spcBef>
                <a:spcPct val="0"/>
              </a:spcBef>
              <a:spcAft>
                <a:spcPct val="0"/>
              </a:spcAft>
            </a:pPr>
            <a:endParaRPr lang="en-US" sz="2400">
              <a:solidFill>
                <a:srgbClr val="000000"/>
              </a:solidFill>
            </a:endParaRPr>
          </a:p>
        </p:txBody>
      </p:sp>
      <p:sp>
        <p:nvSpPr>
          <p:cNvPr id="31749" name="Right Arrow 11"/>
          <p:cNvSpPr>
            <a:spLocks noChangeArrowheads="1"/>
          </p:cNvSpPr>
          <p:nvPr/>
        </p:nvSpPr>
        <p:spPr bwMode="auto">
          <a:xfrm flipH="1">
            <a:off x="5410200" y="1524000"/>
            <a:ext cx="2362200" cy="1447800"/>
          </a:xfrm>
          <a:prstGeom prst="rightArrow">
            <a:avLst>
              <a:gd name="adj1" fmla="val 50000"/>
              <a:gd name="adj2" fmla="val 49997"/>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sp>
        <p:nvSpPr>
          <p:cNvPr id="31750" name="Right Arrow 16"/>
          <p:cNvSpPr>
            <a:spLocks noChangeArrowheads="1"/>
          </p:cNvSpPr>
          <p:nvPr/>
        </p:nvSpPr>
        <p:spPr bwMode="auto">
          <a:xfrm>
            <a:off x="914400" y="1600200"/>
            <a:ext cx="2362200" cy="1447800"/>
          </a:xfrm>
          <a:prstGeom prst="rightArrow">
            <a:avLst>
              <a:gd name="adj1" fmla="val 50000"/>
              <a:gd name="adj2" fmla="val 49997"/>
            </a:avLst>
          </a:prstGeom>
          <a:solidFill>
            <a:srgbClr val="0000FF"/>
          </a:solid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pPr>
            <a:endParaRPr lang="en-US" sz="2000">
              <a:solidFill>
                <a:srgbClr val="000000"/>
              </a:solidFill>
            </a:endParaRPr>
          </a:p>
        </p:txBody>
      </p:sp>
      <p:grpSp>
        <p:nvGrpSpPr>
          <p:cNvPr id="2" name="Group 24"/>
          <p:cNvGrpSpPr/>
          <p:nvPr/>
        </p:nvGrpSpPr>
        <p:grpSpPr>
          <a:xfrm>
            <a:off x="1143000" y="3886200"/>
            <a:ext cx="6705600" cy="1524000"/>
            <a:chOff x="1143000" y="3886200"/>
            <a:chExt cx="7010400" cy="1524000"/>
          </a:xfrm>
          <a:solidFill>
            <a:srgbClr val="0000FF"/>
          </a:solidFill>
        </p:grpSpPr>
        <p:sp>
          <p:nvSpPr>
            <p:cNvPr id="20" name="Right Arrow 19"/>
            <p:cNvSpPr>
              <a:spLocks noChangeArrowheads="1"/>
            </p:cNvSpPr>
            <p:nvPr/>
          </p:nvSpPr>
          <p:spPr bwMode="auto">
            <a:xfrm>
              <a:off x="5181600" y="3886200"/>
              <a:ext cx="2971800" cy="1447800"/>
            </a:xfrm>
            <a:prstGeom prst="rightArrow">
              <a:avLst>
                <a:gd name="adj1" fmla="val 50000"/>
                <a:gd name="adj2" fmla="val 49995"/>
              </a:avLst>
            </a:prstGeom>
            <a:grp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defRPr/>
              </a:pPr>
              <a:endParaRPr lang="en-US" sz="2000" b="1">
                <a:solidFill>
                  <a:srgbClr val="000000"/>
                </a:solidFill>
              </a:endParaRPr>
            </a:p>
          </p:txBody>
        </p:sp>
        <p:sp>
          <p:nvSpPr>
            <p:cNvPr id="21" name="Right Arrow 20"/>
            <p:cNvSpPr>
              <a:spLocks noChangeArrowheads="1"/>
            </p:cNvSpPr>
            <p:nvPr/>
          </p:nvSpPr>
          <p:spPr bwMode="auto">
            <a:xfrm flipH="1">
              <a:off x="1143000" y="3962400"/>
              <a:ext cx="2590800" cy="1447800"/>
            </a:xfrm>
            <a:prstGeom prst="rightArrow">
              <a:avLst>
                <a:gd name="adj1" fmla="val 50000"/>
                <a:gd name="adj2" fmla="val 49995"/>
              </a:avLst>
            </a:prstGeom>
            <a:grpFill/>
            <a:ln w="9525">
              <a:solidFill>
                <a:schemeClr val="tx1"/>
              </a:solidFill>
              <a:round/>
              <a:headEnd/>
              <a:tailEnd/>
            </a:ln>
          </p:spPr>
          <p:txBody>
            <a:bodyPr wrap="none">
              <a:prstTxWarp prst="textNoShape">
                <a:avLst/>
              </a:prstTxWarp>
            </a:bodyPr>
            <a:lstStyle/>
            <a:p>
              <a:pPr eaLnBrk="0" fontAlgn="base" hangingPunct="0">
                <a:spcBef>
                  <a:spcPct val="0"/>
                </a:spcBef>
                <a:spcAft>
                  <a:spcPct val="0"/>
                </a:spcAft>
                <a:defRPr/>
              </a:pPr>
              <a:endParaRPr lang="en-US" sz="2000" b="1">
                <a:solidFill>
                  <a:srgbClr val="000000"/>
                </a:solidFill>
              </a:endParaRPr>
            </a:p>
          </p:txBody>
        </p:sp>
      </p:grpSp>
      <p:sp>
        <p:nvSpPr>
          <p:cNvPr id="31752" name="TextBox 21"/>
          <p:cNvSpPr txBox="1">
            <a:spLocks noChangeArrowheads="1"/>
          </p:cNvSpPr>
          <p:nvPr/>
        </p:nvSpPr>
        <p:spPr bwMode="auto">
          <a:xfrm>
            <a:off x="3810000" y="4275138"/>
            <a:ext cx="1143000" cy="830262"/>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4800">
                <a:solidFill>
                  <a:srgbClr val="FF0000"/>
                </a:solidFill>
              </a:rPr>
              <a:t>H</a:t>
            </a:r>
          </a:p>
        </p:txBody>
      </p:sp>
      <p:sp>
        <p:nvSpPr>
          <p:cNvPr id="29" name="Oval 28"/>
          <p:cNvSpPr>
            <a:spLocks noChangeArrowheads="1"/>
          </p:cNvSpPr>
          <p:nvPr/>
        </p:nvSpPr>
        <p:spPr bwMode="auto">
          <a:xfrm>
            <a:off x="2514600" y="2514600"/>
            <a:ext cx="3657600" cy="2057400"/>
          </a:xfrm>
          <a:prstGeom prst="ellipse">
            <a:avLst/>
          </a:prstGeom>
          <a:solidFill>
            <a:srgbClr val="3366FF"/>
          </a:solidFill>
          <a:ln w="9525">
            <a:no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FF00"/>
                </a:solidFill>
              </a:rPr>
              <a:t>Cool</a:t>
            </a:r>
          </a:p>
          <a:p>
            <a:pPr algn="ctr" eaLnBrk="0" fontAlgn="base" hangingPunct="0">
              <a:spcBef>
                <a:spcPct val="0"/>
              </a:spcBef>
              <a:spcAft>
                <a:spcPct val="0"/>
              </a:spcAft>
            </a:pPr>
            <a:r>
              <a:rPr lang="en-US" sz="2400">
                <a:solidFill>
                  <a:srgbClr val="FFFF00"/>
                </a:solidFill>
              </a:rPr>
              <a:t>core</a:t>
            </a:r>
          </a:p>
          <a:p>
            <a:pPr algn="ctr" eaLnBrk="0" fontAlgn="base" hangingPunct="0">
              <a:spcBef>
                <a:spcPct val="0"/>
              </a:spcBef>
              <a:spcAft>
                <a:spcPct val="0"/>
              </a:spcAft>
            </a:pPr>
            <a:r>
              <a:rPr lang="en-US" sz="2400">
                <a:solidFill>
                  <a:srgbClr val="FFFF00"/>
                </a:solidFill>
              </a:rPr>
              <a:t>Vortex</a:t>
            </a:r>
          </a:p>
        </p:txBody>
      </p:sp>
      <p:grpSp>
        <p:nvGrpSpPr>
          <p:cNvPr id="3" name="Group 24"/>
          <p:cNvGrpSpPr>
            <a:grpSpLocks/>
          </p:cNvGrpSpPr>
          <p:nvPr/>
        </p:nvGrpSpPr>
        <p:grpSpPr bwMode="auto">
          <a:xfrm flipH="1">
            <a:off x="2133600" y="4114800"/>
            <a:ext cx="4724400" cy="1066800"/>
            <a:chOff x="3352800" y="4114800"/>
            <a:chExt cx="2286000" cy="1295400"/>
          </a:xfrm>
        </p:grpSpPr>
        <p:sp>
          <p:nvSpPr>
            <p:cNvPr id="31760" name="Rectangle 25"/>
            <p:cNvSpPr>
              <a:spLocks noChangeArrowheads="1"/>
            </p:cNvSpPr>
            <p:nvPr/>
          </p:nvSpPr>
          <p:spPr bwMode="auto">
            <a:xfrm>
              <a:off x="3352800" y="4114800"/>
              <a:ext cx="2286000" cy="12954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31761" name="Curved Up Arrow 26"/>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CYCLONIC</a:t>
              </a:r>
            </a:p>
          </p:txBody>
        </p:sp>
        <p:sp>
          <p:nvSpPr>
            <p:cNvPr id="31762" name="Curved Down Arrow 27"/>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ANTI</a:t>
              </a:r>
            </a:p>
          </p:txBody>
        </p:sp>
      </p:grpSp>
      <p:sp>
        <p:nvSpPr>
          <p:cNvPr id="31755" name="Rectangle 33"/>
          <p:cNvSpPr>
            <a:spLocks noChangeArrowheads="1"/>
          </p:cNvSpPr>
          <p:nvPr/>
        </p:nvSpPr>
        <p:spPr bwMode="auto">
          <a:xfrm>
            <a:off x="4121150" y="1828800"/>
            <a:ext cx="527050" cy="830263"/>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US" sz="4800">
                <a:solidFill>
                  <a:srgbClr val="000090"/>
                </a:solidFill>
              </a:rPr>
              <a:t>L</a:t>
            </a:r>
            <a:endParaRPr lang="en-US" sz="2400">
              <a:solidFill>
                <a:srgbClr val="000000"/>
              </a:solidFill>
            </a:endParaRPr>
          </a:p>
        </p:txBody>
      </p:sp>
      <p:grpSp>
        <p:nvGrpSpPr>
          <p:cNvPr id="4" name="Group 13"/>
          <p:cNvGrpSpPr>
            <a:grpSpLocks/>
          </p:cNvGrpSpPr>
          <p:nvPr/>
        </p:nvGrpSpPr>
        <p:grpSpPr bwMode="auto">
          <a:xfrm>
            <a:off x="2743200" y="1828800"/>
            <a:ext cx="3314700" cy="1066800"/>
            <a:chOff x="3429000" y="4114800"/>
            <a:chExt cx="2209800" cy="1295400"/>
          </a:xfrm>
        </p:grpSpPr>
        <p:sp>
          <p:nvSpPr>
            <p:cNvPr id="31757" name="Rectangle 17"/>
            <p:cNvSpPr>
              <a:spLocks noChangeArrowheads="1"/>
            </p:cNvSpPr>
            <p:nvPr/>
          </p:nvSpPr>
          <p:spPr bwMode="auto">
            <a:xfrm>
              <a:off x="3454400" y="4114800"/>
              <a:ext cx="2057400" cy="1295400"/>
            </a:xfrm>
            <a:prstGeom prst="rect">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31758" name="Curved Up Arrow 18"/>
            <p:cNvSpPr>
              <a:spLocks noChangeArrowheads="1"/>
            </p:cNvSpPr>
            <p:nvPr/>
          </p:nvSpPr>
          <p:spPr bwMode="auto">
            <a:xfrm>
              <a:off x="3505200" y="4800600"/>
              <a:ext cx="2133600" cy="609600"/>
            </a:xfrm>
            <a:prstGeom prst="curvedUp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FLOW</a:t>
              </a:r>
            </a:p>
          </p:txBody>
        </p:sp>
        <p:sp>
          <p:nvSpPr>
            <p:cNvPr id="31759" name="Curved Down Arrow 23"/>
            <p:cNvSpPr>
              <a:spLocks noChangeArrowheads="1"/>
            </p:cNvSpPr>
            <p:nvPr/>
          </p:nvSpPr>
          <p:spPr bwMode="auto">
            <a:xfrm flipH="1">
              <a:off x="3429000" y="4191000"/>
              <a:ext cx="2133600" cy="609600"/>
            </a:xfrm>
            <a:prstGeom prst="curvedDownArrow">
              <a:avLst>
                <a:gd name="adj1" fmla="val 24986"/>
                <a:gd name="adj2" fmla="val 50005"/>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0000"/>
                  </a:solidFill>
                </a:rPr>
                <a:t>CYCLONIC</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2"/>
          <p:cNvPicPr>
            <a:picLocks noChangeAspect="1"/>
          </p:cNvPicPr>
          <p:nvPr/>
        </p:nvPicPr>
        <p:blipFill>
          <a:blip r:embed="rId3"/>
          <a:srcRect/>
          <a:stretch>
            <a:fillRect/>
          </a:stretch>
        </p:blipFill>
        <p:spPr bwMode="auto">
          <a:xfrm>
            <a:off x="1143000" y="4724400"/>
            <a:ext cx="6629400" cy="2133600"/>
          </a:xfrm>
          <a:prstGeom prst="rect">
            <a:avLst/>
          </a:prstGeom>
          <a:noFill/>
          <a:ln w="9525">
            <a:noFill/>
            <a:miter lim="800000"/>
            <a:headEnd/>
            <a:tailEnd/>
          </a:ln>
        </p:spPr>
      </p:pic>
      <p:sp>
        <p:nvSpPr>
          <p:cNvPr id="33795" name="Text Box 3"/>
          <p:cNvSpPr txBox="1">
            <a:spLocks noChangeArrowheads="1"/>
          </p:cNvSpPr>
          <p:nvPr/>
        </p:nvSpPr>
        <p:spPr bwMode="auto">
          <a:xfrm>
            <a:off x="0" y="304800"/>
            <a:ext cx="9144000" cy="1570038"/>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2400" b="1">
                <a:solidFill>
                  <a:srgbClr val="000000"/>
                </a:solidFill>
                <a:latin typeface="Tahoma" pitchFamily="-84" charset="0"/>
              </a:rPr>
              <a:t>The geostrophically balanced polar vortex: </a:t>
            </a:r>
          </a:p>
          <a:p>
            <a:pPr algn="ctr" eaLnBrk="0" fontAlgn="base" hangingPunct="0">
              <a:spcBef>
                <a:spcPct val="0"/>
              </a:spcBef>
              <a:spcAft>
                <a:spcPct val="0"/>
              </a:spcAft>
            </a:pPr>
            <a:r>
              <a:rPr lang="en-US" sz="2400" b="1">
                <a:solidFill>
                  <a:srgbClr val="000000"/>
                </a:solidFill>
                <a:latin typeface="Tahoma" pitchFamily="-84" charset="0"/>
              </a:rPr>
              <a:t>The Coriolis force on the westerly jet stream </a:t>
            </a:r>
          </a:p>
          <a:p>
            <a:pPr algn="ctr" eaLnBrk="0" fontAlgn="base" hangingPunct="0">
              <a:spcBef>
                <a:spcPct val="0"/>
              </a:spcBef>
              <a:spcAft>
                <a:spcPct val="0"/>
              </a:spcAft>
            </a:pPr>
            <a:r>
              <a:rPr lang="en-US" sz="2400" b="1">
                <a:solidFill>
                  <a:srgbClr val="000000"/>
                </a:solidFill>
                <a:latin typeface="Tahoma" pitchFamily="-84" charset="0"/>
              </a:rPr>
              <a:t>prevents cold pool of Arctic air from sinking down</a:t>
            </a:r>
          </a:p>
          <a:p>
            <a:pPr algn="ctr" eaLnBrk="0" fontAlgn="base" hangingPunct="0">
              <a:spcBef>
                <a:spcPct val="0"/>
              </a:spcBef>
              <a:spcAft>
                <a:spcPct val="0"/>
              </a:spcAft>
            </a:pPr>
            <a:r>
              <a:rPr lang="en-US" sz="2400" b="1">
                <a:solidFill>
                  <a:srgbClr val="000000"/>
                </a:solidFill>
                <a:latin typeface="Tahoma" pitchFamily="-84" charset="0"/>
              </a:rPr>
              <a:t>and covering the whole Northern Hemisphere</a:t>
            </a:r>
          </a:p>
        </p:txBody>
      </p:sp>
      <p:sp>
        <p:nvSpPr>
          <p:cNvPr id="33796" name="Oval 28"/>
          <p:cNvSpPr>
            <a:spLocks noChangeArrowheads="1"/>
          </p:cNvSpPr>
          <p:nvPr/>
        </p:nvSpPr>
        <p:spPr bwMode="auto">
          <a:xfrm>
            <a:off x="2362200" y="2667000"/>
            <a:ext cx="4038600" cy="2133600"/>
          </a:xfrm>
          <a:prstGeom prst="ellipse">
            <a:avLst/>
          </a:prstGeom>
          <a:solidFill>
            <a:srgbClr val="3366FF"/>
          </a:solidFill>
          <a:ln w="9525">
            <a:noFill/>
            <a:round/>
            <a:headEnd/>
            <a:tailEnd/>
          </a:ln>
        </p:spPr>
        <p:txBody>
          <a:bodyPr>
            <a:prstTxWarp prst="textNoShape">
              <a:avLst/>
            </a:prstTxWarp>
          </a:bodyPr>
          <a:lstStyle/>
          <a:p>
            <a:pPr algn="ctr" eaLnBrk="0" fontAlgn="base" hangingPunct="0">
              <a:spcBef>
                <a:spcPct val="0"/>
              </a:spcBef>
              <a:spcAft>
                <a:spcPct val="0"/>
              </a:spcAft>
            </a:pPr>
            <a:r>
              <a:rPr lang="en-US" sz="2400">
                <a:solidFill>
                  <a:srgbClr val="FFFF00"/>
                </a:solidFill>
              </a:rPr>
              <a:t>Heavy cold air </a:t>
            </a:r>
          </a:p>
          <a:p>
            <a:pPr algn="ctr" eaLnBrk="0" fontAlgn="base" hangingPunct="0">
              <a:spcBef>
                <a:spcPct val="0"/>
              </a:spcBef>
              <a:spcAft>
                <a:spcPct val="0"/>
              </a:spcAft>
            </a:pPr>
            <a:r>
              <a:rPr lang="en-US" sz="2400">
                <a:solidFill>
                  <a:srgbClr val="FFFF00"/>
                </a:solidFill>
              </a:rPr>
              <a:t>would like to sink </a:t>
            </a:r>
          </a:p>
          <a:p>
            <a:pPr algn="ctr" eaLnBrk="0" fontAlgn="base" hangingPunct="0">
              <a:spcBef>
                <a:spcPct val="0"/>
              </a:spcBef>
              <a:spcAft>
                <a:spcPct val="0"/>
              </a:spcAft>
            </a:pPr>
            <a:r>
              <a:rPr lang="en-US" sz="2400">
                <a:solidFill>
                  <a:srgbClr val="FFFF00"/>
                </a:solidFill>
              </a:rPr>
              <a:t>if it could</a:t>
            </a:r>
          </a:p>
        </p:txBody>
      </p:sp>
      <p:sp>
        <p:nvSpPr>
          <p:cNvPr id="33797" name="Curved Up Arrow 26"/>
          <p:cNvSpPr>
            <a:spLocks noChangeArrowheads="1"/>
          </p:cNvSpPr>
          <p:nvPr/>
        </p:nvSpPr>
        <p:spPr bwMode="auto">
          <a:xfrm flipH="1">
            <a:off x="2133600" y="4679950"/>
            <a:ext cx="4410075" cy="501650"/>
          </a:xfrm>
          <a:prstGeom prst="curvedUpArrow">
            <a:avLst>
              <a:gd name="adj1" fmla="val 24990"/>
              <a:gd name="adj2" fmla="val 50061"/>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FF0000"/>
              </a:solidFill>
            </a:endParaRPr>
          </a:p>
        </p:txBody>
      </p:sp>
      <p:sp>
        <p:nvSpPr>
          <p:cNvPr id="33798" name="Curved Down Arrow 27"/>
          <p:cNvSpPr>
            <a:spLocks noChangeArrowheads="1"/>
          </p:cNvSpPr>
          <p:nvPr/>
        </p:nvSpPr>
        <p:spPr bwMode="auto">
          <a:xfrm>
            <a:off x="2290763" y="4178300"/>
            <a:ext cx="4410075" cy="501650"/>
          </a:xfrm>
          <a:prstGeom prst="curvedDownArrow">
            <a:avLst>
              <a:gd name="adj1" fmla="val 24990"/>
              <a:gd name="adj2" fmla="val 50061"/>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FF0000"/>
              </a:solidFill>
            </a:endParaRPr>
          </a:p>
        </p:txBody>
      </p:sp>
      <p:sp>
        <p:nvSpPr>
          <p:cNvPr id="33799" name="Rectangle 33"/>
          <p:cNvSpPr>
            <a:spLocks noChangeArrowheads="1"/>
          </p:cNvSpPr>
          <p:nvPr/>
        </p:nvSpPr>
        <p:spPr bwMode="auto">
          <a:xfrm>
            <a:off x="4121150" y="1828800"/>
            <a:ext cx="527050" cy="830263"/>
          </a:xfrm>
          <a:prstGeom prst="rect">
            <a:avLst/>
          </a:prstGeom>
          <a:noFill/>
          <a:ln w="9525">
            <a:noFill/>
            <a:miter lim="800000"/>
            <a:headEnd/>
            <a:tailEnd/>
          </a:ln>
        </p:spPr>
        <p:txBody>
          <a:bodyPr wrap="none">
            <a:prstTxWarp prst="textNoShape">
              <a:avLst/>
            </a:prstTxWarp>
            <a:spAutoFit/>
          </a:bodyPr>
          <a:lstStyle/>
          <a:p>
            <a:pPr eaLnBrk="0" fontAlgn="base" hangingPunct="0">
              <a:spcBef>
                <a:spcPct val="0"/>
              </a:spcBef>
              <a:spcAft>
                <a:spcPct val="0"/>
              </a:spcAft>
            </a:pPr>
            <a:r>
              <a:rPr lang="en-US" sz="4800">
                <a:solidFill>
                  <a:srgbClr val="000090"/>
                </a:solidFill>
              </a:rPr>
              <a:t>L</a:t>
            </a:r>
            <a:endParaRPr lang="en-US" sz="2400">
              <a:solidFill>
                <a:srgbClr val="000000"/>
              </a:solidFill>
            </a:endParaRPr>
          </a:p>
        </p:txBody>
      </p:sp>
      <p:sp>
        <p:nvSpPr>
          <p:cNvPr id="33800" name="Curved Up Arrow 18"/>
          <p:cNvSpPr>
            <a:spLocks noChangeArrowheads="1"/>
          </p:cNvSpPr>
          <p:nvPr/>
        </p:nvSpPr>
        <p:spPr bwMode="auto">
          <a:xfrm>
            <a:off x="2857500" y="2393950"/>
            <a:ext cx="3200400" cy="501650"/>
          </a:xfrm>
          <a:prstGeom prst="curvedUpArrow">
            <a:avLst>
              <a:gd name="adj1" fmla="val 25046"/>
              <a:gd name="adj2" fmla="val 50034"/>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FF0000"/>
              </a:solidFill>
            </a:endParaRPr>
          </a:p>
        </p:txBody>
      </p:sp>
      <p:sp>
        <p:nvSpPr>
          <p:cNvPr id="33801" name="Curved Down Arrow 23"/>
          <p:cNvSpPr>
            <a:spLocks noChangeArrowheads="1"/>
          </p:cNvSpPr>
          <p:nvPr/>
        </p:nvSpPr>
        <p:spPr bwMode="auto">
          <a:xfrm flipH="1">
            <a:off x="2743200" y="1892300"/>
            <a:ext cx="3200400" cy="501650"/>
          </a:xfrm>
          <a:prstGeom prst="curvedDownArrow">
            <a:avLst>
              <a:gd name="adj1" fmla="val 25046"/>
              <a:gd name="adj2" fmla="val 50034"/>
              <a:gd name="adj3" fmla="val 25000"/>
            </a:avLst>
          </a:prstGeom>
          <a:solidFill>
            <a:srgbClr val="FF0000"/>
          </a:solidFill>
          <a:ln w="9525">
            <a:solidFill>
              <a:schemeClr val="tx1"/>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FF0000"/>
              </a:solidFill>
            </a:endParaRPr>
          </a:p>
        </p:txBody>
      </p:sp>
      <p:sp>
        <p:nvSpPr>
          <p:cNvPr id="33802" name="TextBox 21"/>
          <p:cNvSpPr txBox="1">
            <a:spLocks noChangeArrowheads="1"/>
          </p:cNvSpPr>
          <p:nvPr/>
        </p:nvSpPr>
        <p:spPr bwMode="auto">
          <a:xfrm>
            <a:off x="3810000" y="4275138"/>
            <a:ext cx="1143000" cy="830262"/>
          </a:xfrm>
          <a:prstGeom prst="rect">
            <a:avLst/>
          </a:prstGeom>
          <a:noFill/>
          <a:ln w="9525">
            <a:noFill/>
            <a:miter lim="800000"/>
            <a:headEnd/>
            <a:tailEnd/>
          </a:ln>
        </p:spPr>
        <p:txBody>
          <a:bodyPr>
            <a:prstTxWarp prst="textNoShape">
              <a:avLst/>
            </a:prstTxWarp>
            <a:spAutoFit/>
          </a:bodyPr>
          <a:lstStyle/>
          <a:p>
            <a:pPr algn="ctr" eaLnBrk="0" fontAlgn="base" hangingPunct="0">
              <a:spcBef>
                <a:spcPct val="0"/>
              </a:spcBef>
              <a:spcAft>
                <a:spcPct val="0"/>
              </a:spcAft>
            </a:pPr>
            <a:r>
              <a:rPr lang="en-US" sz="4800">
                <a:solidFill>
                  <a:srgbClr val="FF0000"/>
                </a:solidFill>
              </a:rPr>
              <a:t>H</a:t>
            </a:r>
          </a:p>
        </p:txBody>
      </p:sp>
      <p:sp>
        <p:nvSpPr>
          <p:cNvPr id="33803" name="Notched Right Arrow 22"/>
          <p:cNvSpPr>
            <a:spLocks noChangeArrowheads="1"/>
          </p:cNvSpPr>
          <p:nvPr/>
        </p:nvSpPr>
        <p:spPr bwMode="auto">
          <a:xfrm>
            <a:off x="2984500" y="1981200"/>
            <a:ext cx="977900" cy="685800"/>
          </a:xfrm>
          <a:prstGeom prst="notchedRightArrow">
            <a:avLst>
              <a:gd name="adj1" fmla="val 50000"/>
              <a:gd name="adj2" fmla="val 49973"/>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r>
              <a:rPr lang="en-US" sz="1600">
                <a:solidFill>
                  <a:srgbClr val="000000"/>
                </a:solidFill>
              </a:rPr>
              <a:t>PGF</a:t>
            </a:r>
          </a:p>
        </p:txBody>
      </p:sp>
      <p:sp>
        <p:nvSpPr>
          <p:cNvPr id="33804" name="Notched Right Arrow 24"/>
          <p:cNvSpPr>
            <a:spLocks noChangeArrowheads="1"/>
          </p:cNvSpPr>
          <p:nvPr/>
        </p:nvSpPr>
        <p:spPr bwMode="auto">
          <a:xfrm>
            <a:off x="5956300" y="2057400"/>
            <a:ext cx="977900" cy="685800"/>
          </a:xfrm>
          <a:prstGeom prst="notchedRightArrow">
            <a:avLst>
              <a:gd name="adj1" fmla="val 50000"/>
              <a:gd name="adj2" fmla="val 49973"/>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r>
              <a:rPr lang="en-US" sz="1600">
                <a:solidFill>
                  <a:srgbClr val="000000"/>
                </a:solidFill>
              </a:rPr>
              <a:t>Cor</a:t>
            </a:r>
          </a:p>
        </p:txBody>
      </p:sp>
      <p:sp>
        <p:nvSpPr>
          <p:cNvPr id="33805" name="Notched Right Arrow 29"/>
          <p:cNvSpPr>
            <a:spLocks noChangeArrowheads="1"/>
          </p:cNvSpPr>
          <p:nvPr/>
        </p:nvSpPr>
        <p:spPr bwMode="auto">
          <a:xfrm flipH="1">
            <a:off x="1905000" y="1981200"/>
            <a:ext cx="977900" cy="685800"/>
          </a:xfrm>
          <a:prstGeom prst="notchedRightArrow">
            <a:avLst>
              <a:gd name="adj1" fmla="val 50000"/>
              <a:gd name="adj2" fmla="val 49973"/>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r>
              <a:rPr lang="en-US" sz="1600">
                <a:solidFill>
                  <a:srgbClr val="000000"/>
                </a:solidFill>
              </a:rPr>
              <a:t>Cor.</a:t>
            </a:r>
          </a:p>
        </p:txBody>
      </p:sp>
      <p:sp>
        <p:nvSpPr>
          <p:cNvPr id="33806" name="Notched Right Arrow 30"/>
          <p:cNvSpPr>
            <a:spLocks noChangeArrowheads="1"/>
          </p:cNvSpPr>
          <p:nvPr/>
        </p:nvSpPr>
        <p:spPr bwMode="auto">
          <a:xfrm flipH="1">
            <a:off x="4876800" y="2057400"/>
            <a:ext cx="977900" cy="685800"/>
          </a:xfrm>
          <a:prstGeom prst="notchedRightArrow">
            <a:avLst>
              <a:gd name="adj1" fmla="val 50000"/>
              <a:gd name="adj2" fmla="val 49973"/>
            </a:avLst>
          </a:prstGeom>
          <a:solidFill>
            <a:schemeClr val="accent1"/>
          </a:solidFill>
          <a:ln w="9525">
            <a:solidFill>
              <a:schemeClr val="tx1"/>
            </a:solidFill>
            <a:round/>
            <a:headEnd/>
            <a:tailEnd/>
          </a:ln>
        </p:spPr>
        <p:txBody>
          <a:bodyPr>
            <a:prstTxWarp prst="textNoShape">
              <a:avLst/>
            </a:prstTxWarp>
          </a:bodyPr>
          <a:lstStyle/>
          <a:p>
            <a:pPr eaLnBrk="0" fontAlgn="base" hangingPunct="0">
              <a:spcBef>
                <a:spcPct val="0"/>
              </a:spcBef>
              <a:spcAft>
                <a:spcPct val="0"/>
              </a:spcAft>
            </a:pPr>
            <a:r>
              <a:rPr lang="en-US" sz="1600">
                <a:solidFill>
                  <a:srgbClr val="000000"/>
                </a:solidFill>
              </a:rPr>
              <a:t>PGF</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Polar and stratospheric "Reservoirs" </a:t>
            </a:r>
            <a:br>
              <a:rPr lang="en-US"/>
            </a:br>
            <a:r>
              <a:rPr lang="en-US"/>
              <a:t>of </a:t>
            </a:r>
            <a:r>
              <a:rPr lang="en-US">
                <a:latin typeface="Symbol" charset="2"/>
                <a:cs typeface="Symbol" charset="2"/>
              </a:rPr>
              <a:t>z</a:t>
            </a:r>
            <a:r>
              <a:rPr lang="en-US" baseline="-25000"/>
              <a:t>a </a:t>
            </a:r>
            <a:r>
              <a:rPr lang="en-US"/>
              <a:t>or PV</a:t>
            </a:r>
          </a:p>
        </p:txBody>
      </p:sp>
      <p:sp>
        <p:nvSpPr>
          <p:cNvPr id="3" name="Content Placeholder 2"/>
          <p:cNvSpPr>
            <a:spLocks noGrp="1"/>
          </p:cNvSpPr>
          <p:nvPr>
            <p:ph idx="1"/>
          </p:nvPr>
        </p:nvSpPr>
        <p:spPr>
          <a:xfrm>
            <a:off x="228600" y="1600200"/>
            <a:ext cx="8534400" cy="4724400"/>
          </a:xfrm>
        </p:spPr>
        <p:txBody>
          <a:bodyPr>
            <a:normAutofit fontScale="92500" lnSpcReduction="20000"/>
          </a:bodyPr>
          <a:lstStyle/>
          <a:p>
            <a:r>
              <a:rPr lang="en-US"/>
              <a:t>Potential vorticity: </a:t>
            </a:r>
            <a:r>
              <a:rPr lang="en-US" b="1"/>
              <a:t>PV = -g </a:t>
            </a:r>
            <a:r>
              <a:rPr lang="en-US" b="1">
                <a:latin typeface="Symbol" charset="2"/>
                <a:cs typeface="Symbol" charset="2"/>
              </a:rPr>
              <a:t>z</a:t>
            </a:r>
            <a:r>
              <a:rPr lang="en-US" b="1" baseline="-25000"/>
              <a:t>a </a:t>
            </a:r>
            <a:r>
              <a:rPr lang="en-US" b="1"/>
              <a:t>(∂</a:t>
            </a:r>
            <a:r>
              <a:rPr lang="en-US" b="1">
                <a:latin typeface="Symbol" charset="2"/>
                <a:cs typeface="Symbol" charset="2"/>
              </a:rPr>
              <a:t>q</a:t>
            </a:r>
            <a:r>
              <a:rPr lang="en-US" b="1"/>
              <a:t>/∂p)</a:t>
            </a:r>
          </a:p>
          <a:p>
            <a:endParaRPr lang="en-US" b="1"/>
          </a:p>
          <a:p>
            <a:pPr lvl="1"/>
            <a:r>
              <a:rPr lang="en-US"/>
              <a:t>The polar latitudes, where f is large, are a "reservoir" of high PV even when there is no wind!</a:t>
            </a:r>
          </a:p>
          <a:p>
            <a:pPr lvl="1"/>
            <a:endParaRPr lang="en-US"/>
          </a:p>
          <a:p>
            <a:pPr lvl="1"/>
            <a:r>
              <a:rPr lang="en-US"/>
              <a:t>The stratosphere where (∂</a:t>
            </a:r>
            <a:r>
              <a:rPr lang="en-US">
                <a:latin typeface="Symbol" charset="2"/>
                <a:cs typeface="Symbol" charset="2"/>
              </a:rPr>
              <a:t>q</a:t>
            </a:r>
            <a:r>
              <a:rPr lang="en-US"/>
              <a:t>/∂p) is large is a "reservoir" of PV even when there is no wind! </a:t>
            </a:r>
          </a:p>
          <a:p>
            <a:pPr lvl="1"/>
            <a:endParaRPr lang="en-US"/>
          </a:p>
          <a:p>
            <a:pPr lvl="1"/>
            <a:r>
              <a:rPr lang="en-US"/>
              <a:t>When </a:t>
            </a:r>
            <a:r>
              <a:rPr lang="en-US">
                <a:solidFill>
                  <a:srgbClr val="FF0000"/>
                </a:solidFill>
              </a:rPr>
              <a:t>tentacles </a:t>
            </a:r>
            <a:r>
              <a:rPr lang="en-US"/>
              <a:t>or </a:t>
            </a:r>
            <a:r>
              <a:rPr lang="en-US">
                <a:solidFill>
                  <a:srgbClr val="FF0000"/>
                </a:solidFill>
              </a:rPr>
              <a:t>pieces </a:t>
            </a:r>
            <a:r>
              <a:rPr lang="en-US"/>
              <a:t>of the </a:t>
            </a:r>
            <a:r>
              <a:rPr lang="en-US">
                <a:solidFill>
                  <a:srgbClr val="FF0000"/>
                </a:solidFill>
              </a:rPr>
              <a:t>polar &amp; stratospheric  </a:t>
            </a:r>
            <a:r>
              <a:rPr lang="en-US" b="1">
                <a:solidFill>
                  <a:srgbClr val="FF0000"/>
                </a:solidFill>
              </a:rPr>
              <a:t>PIZZA or OCTOPUS of PV </a:t>
            </a:r>
            <a:r>
              <a:rPr lang="en-US"/>
              <a:t>stretch or break off into the midlatitudes, they become our upper-tropospheric synoptic cyclones. </a:t>
            </a:r>
          </a:p>
        </p:txBody>
      </p:sp>
    </p:spTree>
    <p:extLst>
      <p:ext uri="{BB962C8B-B14F-4D97-AF65-F5344CB8AC3E}">
        <p14:creationId xmlns:p14="http://schemas.microsoft.com/office/powerpoint/2010/main" val="461603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4642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457200" y="1598613"/>
            <a:ext cx="8229600" cy="1143000"/>
          </a:xfrm>
        </p:spPr>
        <p:txBody>
          <a:bodyPr/>
          <a:lstStyle/>
          <a:p>
            <a:endParaRPr lang="en-US">
              <a:ea typeface="ＭＳ Ｐゴシック" pitchFamily="-84" charset="-128"/>
              <a:cs typeface="ＭＳ Ｐゴシック" pitchFamily="-84" charset="-128"/>
            </a:endParaRPr>
          </a:p>
        </p:txBody>
      </p:sp>
      <p:sp>
        <p:nvSpPr>
          <p:cNvPr id="50179" name="Content Placeholder 2"/>
          <p:cNvSpPr>
            <a:spLocks noGrp="1"/>
          </p:cNvSpPr>
          <p:nvPr>
            <p:ph idx="1"/>
          </p:nvPr>
        </p:nvSpPr>
        <p:spPr/>
        <p:txBody>
          <a:bodyPr/>
          <a:lstStyle/>
          <a:p>
            <a:endParaRPr lang="en-US">
              <a:ea typeface="ＭＳ Ｐゴシック" pitchFamily="-84" charset="-128"/>
              <a:cs typeface="ＭＳ Ｐゴシック" pitchFamily="-84" charset="-128"/>
            </a:endParaRPr>
          </a:p>
        </p:txBody>
      </p:sp>
      <p:pic>
        <p:nvPicPr>
          <p:cNvPr id="50180" name="Picture 3"/>
          <p:cNvPicPr>
            <a:picLocks noChangeAspect="1"/>
          </p:cNvPicPr>
          <p:nvPr/>
        </p:nvPicPr>
        <p:blipFill>
          <a:blip r:embed="rId2"/>
          <a:srcRect b="43303"/>
          <a:stretch>
            <a:fillRect/>
          </a:stretch>
        </p:blipFill>
        <p:spPr bwMode="auto">
          <a:xfrm>
            <a:off x="647700" y="1431925"/>
            <a:ext cx="7848600" cy="3765550"/>
          </a:xfrm>
          <a:prstGeom prst="rect">
            <a:avLst/>
          </a:prstGeom>
          <a:noFill/>
          <a:ln w="9525">
            <a:noFill/>
            <a:miter lim="800000"/>
            <a:headEnd/>
            <a:tailEnd/>
          </a:ln>
        </p:spPr>
      </p:pic>
      <p:sp>
        <p:nvSpPr>
          <p:cNvPr id="8" name="TextBox 6"/>
          <p:cNvSpPr txBox="1">
            <a:spLocks noChangeArrowheads="1"/>
          </p:cNvSpPr>
          <p:nvPr/>
        </p:nvSpPr>
        <p:spPr bwMode="auto">
          <a:xfrm>
            <a:off x="3192238" y="3386613"/>
            <a:ext cx="2041525" cy="1692771"/>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FF"/>
              </a:solidFill>
              <a:effectLst/>
              <a:uLnTx/>
              <a:uFillTx/>
              <a:latin typeface="Arial" charset="0"/>
              <a:ea typeface="ＭＳ Ｐゴシック" charset="-128"/>
              <a:cs typeface="ＭＳ Ｐゴシック"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COOL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CORE</a:t>
            </a:r>
          </a:p>
        </p:txBody>
      </p:sp>
      <p:sp>
        <p:nvSpPr>
          <p:cNvPr id="9" name="TextBox 7"/>
          <p:cNvSpPr txBox="1">
            <a:spLocks noChangeArrowheads="1"/>
          </p:cNvSpPr>
          <p:nvPr/>
        </p:nvSpPr>
        <p:spPr bwMode="auto">
          <a:xfrm>
            <a:off x="3508410" y="1720631"/>
            <a:ext cx="1676400" cy="707886"/>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28575" cap="flat" cmpd="sng" algn="ctr">
                  <a:solidFill>
                    <a:srgbClr val="000000"/>
                  </a:solidFill>
                  <a:prstDash val="solid"/>
                  <a:round/>
                  <a:headEnd type="none" w="med" len="med"/>
                  <a:tailEnd type="none" w="med" len="med"/>
                </a:ln>
                <a:solidFill>
                  <a:srgbClr val="FF0000"/>
                </a:solidFill>
                <a:effectLst/>
                <a:uLnTx/>
                <a:uFillTx/>
                <a:latin typeface="Arial" charset="0"/>
                <a:ea typeface="ＭＳ Ｐゴシック" charset="-128"/>
                <a:cs typeface="ＭＳ Ｐゴシック" charset="-128"/>
              </a:rPr>
              <a:t>warm</a:t>
            </a:r>
          </a:p>
        </p:txBody>
      </p:sp>
      <p:grpSp>
        <p:nvGrpSpPr>
          <p:cNvPr id="2" name="Group 15"/>
          <p:cNvGrpSpPr>
            <a:grpSpLocks/>
          </p:cNvGrpSpPr>
          <p:nvPr/>
        </p:nvGrpSpPr>
        <p:grpSpPr bwMode="auto">
          <a:xfrm>
            <a:off x="2995613" y="2376488"/>
            <a:ext cx="2697162" cy="1196975"/>
            <a:chOff x="2801938" y="1871663"/>
            <a:chExt cx="2697162" cy="1196280"/>
          </a:xfrm>
        </p:grpSpPr>
        <p:sp>
          <p:nvSpPr>
            <p:cNvPr id="17" name="Curved Up Arrow 16"/>
            <p:cNvSpPr/>
            <p:nvPr/>
          </p:nvSpPr>
          <p:spPr>
            <a:xfrm>
              <a:off x="2998788" y="2357156"/>
              <a:ext cx="2500312" cy="523571"/>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18" name="Curved Up Arrow 17"/>
            <p:cNvSpPr/>
            <p:nvPr/>
          </p:nvSpPr>
          <p:spPr>
            <a:xfrm flipH="1" flipV="1">
              <a:off x="2801938" y="1871663"/>
              <a:ext cx="2671762" cy="466454"/>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192" name="TextBox 8"/>
            <p:cNvSpPr txBox="1">
              <a:spLocks noChangeArrowheads="1"/>
            </p:cNvSpPr>
            <p:nvPr/>
          </p:nvSpPr>
          <p:spPr bwMode="auto">
            <a:xfrm>
              <a:off x="2932113" y="1990725"/>
              <a:ext cx="2384425" cy="1077218"/>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cyclonic</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(Trof)</a:t>
              </a:r>
            </a:p>
          </p:txBody>
        </p:sp>
      </p:grpSp>
      <p:sp>
        <p:nvSpPr>
          <p:cNvPr id="20" name="Right Arrow 19"/>
          <p:cNvSpPr/>
          <p:nvPr/>
        </p:nvSpPr>
        <p:spPr>
          <a:xfrm>
            <a:off x="1204913" y="2178050"/>
            <a:ext cx="1711325" cy="1152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20"/>
          <p:cNvSpPr/>
          <p:nvPr/>
        </p:nvSpPr>
        <p:spPr>
          <a:xfrm>
            <a:off x="1204913" y="3735388"/>
            <a:ext cx="1711325" cy="115411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p:cNvPicPr>
            <a:picLocks noChangeAspect="1"/>
          </p:cNvPicPr>
          <p:nvPr/>
        </p:nvPicPr>
        <p:blipFill>
          <a:blip r:embed="rId3"/>
          <a:srcRect/>
          <a:stretch>
            <a:fillRect/>
          </a:stretch>
        </p:blipFill>
        <p:spPr bwMode="auto">
          <a:xfrm>
            <a:off x="2916238" y="1793875"/>
            <a:ext cx="3606800" cy="3403600"/>
          </a:xfrm>
          <a:prstGeom prst="rect">
            <a:avLst/>
          </a:prstGeom>
          <a:noFill/>
          <a:ln w="9525">
            <a:noFill/>
            <a:miter lim="800000"/>
            <a:headEnd/>
            <a:tailEnd/>
          </a:ln>
        </p:spPr>
      </p:pic>
      <p:pic>
        <p:nvPicPr>
          <p:cNvPr id="15" name="Picture 14"/>
          <p:cNvPicPr>
            <a:picLocks noChangeAspect="1"/>
          </p:cNvPicPr>
          <p:nvPr/>
        </p:nvPicPr>
        <p:blipFill>
          <a:blip r:embed="rId3"/>
          <a:srcRect/>
          <a:stretch>
            <a:fillRect/>
          </a:stretch>
        </p:blipFill>
        <p:spPr bwMode="auto">
          <a:xfrm>
            <a:off x="3405188" y="1790700"/>
            <a:ext cx="3606800" cy="3403600"/>
          </a:xfrm>
          <a:prstGeom prst="rect">
            <a:avLst/>
          </a:prstGeom>
          <a:noFill/>
          <a:ln w="9525">
            <a:noFill/>
            <a:miter lim="800000"/>
            <a:headEnd/>
            <a:tailEnd/>
          </a:ln>
        </p:spPr>
      </p:pic>
      <p:pic>
        <p:nvPicPr>
          <p:cNvPr id="16" name="Picture 15"/>
          <p:cNvPicPr>
            <a:picLocks noChangeAspect="1"/>
          </p:cNvPicPr>
          <p:nvPr/>
        </p:nvPicPr>
        <p:blipFill>
          <a:blip r:embed="rId3"/>
          <a:srcRect/>
          <a:stretch>
            <a:fillRect/>
          </a:stretch>
        </p:blipFill>
        <p:spPr bwMode="auto">
          <a:xfrm>
            <a:off x="3935413" y="1790700"/>
            <a:ext cx="3606800" cy="3403600"/>
          </a:xfrm>
          <a:prstGeom prst="rect">
            <a:avLst/>
          </a:prstGeom>
          <a:noFill/>
          <a:ln w="9525">
            <a:noFill/>
            <a:miter lim="800000"/>
            <a:headEnd/>
            <a:tailEnd/>
          </a:ln>
        </p:spPr>
      </p:pic>
      <p:sp>
        <p:nvSpPr>
          <p:cNvPr id="24" name="Title 1"/>
          <p:cNvSpPr txBox="1">
            <a:spLocks/>
          </p:cNvSpPr>
          <p:nvPr/>
        </p:nvSpPr>
        <p:spPr>
          <a:xfrm>
            <a:off x="0" y="274638"/>
            <a:ext cx="9144000" cy="1143000"/>
          </a:xfrm>
          <a:prstGeom prst="rect">
            <a:avLst/>
          </a:prstGeom>
        </p:spPr>
        <p:txBody>
          <a:bodyPr anchor="ctr">
            <a:normAutofit fontScale="9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err="1">
                <a:ln>
                  <a:noFill/>
                </a:ln>
                <a:solidFill>
                  <a:srgbClr val="FF0000"/>
                </a:solidFill>
                <a:effectLst/>
                <a:uLnTx/>
                <a:uFillTx/>
                <a:latin typeface="Calibri"/>
                <a:ea typeface="ＭＳ Ｐゴシック" pitchFamily="-84" charset="-128"/>
                <a:cs typeface="ＭＳ Ｐゴシック" pitchFamily="-84" charset="-128"/>
              </a:rPr>
              <a:t>Unsheared</a:t>
            </a:r>
            <a:r>
              <a:rPr kumimoji="0" lang="en-US" sz="4400" b="0" i="0" u="none" strike="noStrike" kern="1200" cap="none" spc="0" normalizeH="0" baseline="0" noProof="0">
                <a:ln>
                  <a:noFill/>
                </a:ln>
                <a:solidFill>
                  <a:srgbClr val="FF0000"/>
                </a:solidFill>
                <a:effectLst/>
                <a:uLnTx/>
                <a:uFillTx/>
                <a:latin typeface="Calibri"/>
                <a:ea typeface="ＭＳ Ｐゴシック" pitchFamily="-84" charset="-128"/>
                <a:cs typeface="ＭＳ Ｐゴシック" pitchFamily="-84" charset="-128"/>
              </a:rPr>
              <a:t> </a:t>
            </a:r>
            <a:r>
              <a:rPr kumimoji="0" lang="en-US" sz="4400" b="0" i="0" u="none" strike="noStrike" kern="1200" cap="none" spc="0" normalizeH="0" baseline="0" noProof="0">
                <a:ln>
                  <a:noFill/>
                </a:ln>
                <a:solidFill>
                  <a:prstClr val="black"/>
                </a:solidFill>
                <a:effectLst/>
                <a:uLnTx/>
                <a:uFillTx/>
                <a:latin typeface="Calibri"/>
                <a:ea typeface="ＭＳ Ｐゴシック" pitchFamily="-84" charset="-128"/>
                <a:cs typeface="ＭＳ Ｐゴシック" pitchFamily="-84" charset="-128"/>
              </a:rPr>
              <a:t>advection of </a:t>
            </a:r>
            <a:r>
              <a:rPr kumimoji="0" lang="en-US" sz="4400" b="0" i="0" u="none" strike="noStrike" kern="1200" cap="none" spc="0" normalizeH="0" baseline="0" noProof="0" err="1">
                <a:ln>
                  <a:noFill/>
                </a:ln>
                <a:solidFill>
                  <a:prstClr val="black"/>
                </a:solidFill>
                <a:effectLst/>
                <a:uLnTx/>
                <a:uFillTx/>
                <a:latin typeface="Calibri"/>
                <a:ea typeface="ＭＳ Ｐゴシック" pitchFamily="-84" charset="-128"/>
                <a:cs typeface="ＭＳ Ｐゴシック" pitchFamily="-84" charset="-128"/>
              </a:rPr>
              <a:t>T</a:t>
            </a:r>
            <a:r>
              <a:rPr kumimoji="0" lang="en-US" sz="4400" b="0" i="0" u="none" strike="noStrike" kern="1200" cap="none" spc="0" normalizeH="0" baseline="0" noProof="0">
                <a:ln>
                  <a:noFill/>
                </a:ln>
                <a:solidFill>
                  <a:prstClr val="black"/>
                </a:solidFill>
                <a:effectLst/>
                <a:uLnTx/>
                <a:uFillTx/>
                <a:latin typeface="Calibri"/>
                <a:ea typeface="ＭＳ Ｐゴシック" pitchFamily="-84" charset="-128"/>
                <a:cs typeface="ＭＳ Ｐゴシック" pitchFamily="-84" charset="-128"/>
              </a:rPr>
              <a:t>, </a:t>
            </a:r>
            <a:r>
              <a:rPr kumimoji="0" lang="en-US" sz="4400" b="0" i="0" u="none" strike="noStrike" kern="1200" cap="none" spc="0" normalizeH="0" baseline="0" noProof="0" err="1">
                <a:ln>
                  <a:noFill/>
                </a:ln>
                <a:solidFill>
                  <a:prstClr val="black"/>
                </a:solidFill>
                <a:effectLst/>
                <a:uLnTx/>
                <a:uFillTx/>
                <a:latin typeface="Calibri"/>
                <a:ea typeface="ＭＳ Ｐゴシック" pitchFamily="-84" charset="-128"/>
                <a:cs typeface="ＭＳ Ｐゴシック" pitchFamily="-84" charset="-128"/>
              </a:rPr>
              <a:t>u</a:t>
            </a:r>
            <a:r>
              <a:rPr kumimoji="0" lang="en-US" sz="4400" b="0" i="0" u="none" strike="noStrike" kern="1200" cap="none" spc="0" normalizeH="0" baseline="0" noProof="0">
                <a:ln>
                  <a:noFill/>
                </a:ln>
                <a:solidFill>
                  <a:prstClr val="black"/>
                </a:solidFill>
                <a:effectLst/>
                <a:uLnTx/>
                <a:uFillTx/>
                <a:latin typeface="Calibri"/>
                <a:ea typeface="ＭＳ Ｐゴシック" pitchFamily="-84" charset="-128"/>
                <a:cs typeface="ＭＳ Ｐゴシック" pitchFamily="-84" charset="-128"/>
              </a:rPr>
              <a:t>, </a:t>
            </a:r>
            <a:r>
              <a:rPr kumimoji="0" lang="en-US" sz="4400" b="0" i="0" u="none" strike="noStrike" kern="1200" cap="none" spc="0" normalizeH="0" baseline="0" noProof="0" err="1">
                <a:ln>
                  <a:noFill/>
                </a:ln>
                <a:solidFill>
                  <a:prstClr val="black"/>
                </a:solidFill>
                <a:effectLst/>
                <a:uLnTx/>
                <a:uFillTx/>
                <a:latin typeface="Calibri"/>
                <a:ea typeface="ＭＳ Ｐゴシック" pitchFamily="-84" charset="-128"/>
                <a:cs typeface="ＭＳ Ｐゴシック" pitchFamily="-84" charset="-128"/>
              </a:rPr>
              <a:t>v</a:t>
            </a:r>
            <a:r>
              <a:rPr kumimoji="0" lang="en-US" sz="4400" b="0" i="0" u="none" strike="noStrike" kern="1200" cap="none" spc="0" normalizeH="0" baseline="0" noProof="0">
                <a:ln>
                  <a:noFill/>
                </a:ln>
                <a:solidFill>
                  <a:prstClr val="black"/>
                </a:solidFill>
                <a:effectLst/>
                <a:uLnTx/>
                <a:uFillTx/>
                <a:latin typeface="Calibri"/>
                <a:ea typeface="ＭＳ Ｐゴシック" pitchFamily="-84" charset="-128"/>
                <a:cs typeface="ＭＳ Ｐゴシック" pitchFamily="-84" charset="-128"/>
              </a:rPr>
              <a:t>, </a:t>
            </a:r>
            <a:r>
              <a:rPr kumimoji="0" lang="en-US" sz="4400" b="0" i="0" u="none" strike="noStrike" kern="1200" cap="none" spc="0" normalizeH="0" baseline="0" noProof="0" err="1">
                <a:ln>
                  <a:noFill/>
                </a:ln>
                <a:solidFill>
                  <a:prstClr val="black"/>
                </a:solidFill>
                <a:effectLst/>
                <a:uLnTx/>
                <a:uFillTx/>
                <a:latin typeface="Calibri"/>
                <a:ea typeface="ＭＳ Ｐゴシック" pitchFamily="-84" charset="-128"/>
                <a:cs typeface="ＭＳ Ｐゴシック" pitchFamily="-84" charset="-128"/>
              </a:rPr>
              <a:t>vort</a:t>
            </a:r>
            <a:r>
              <a:rPr kumimoji="0" lang="en-US" sz="4400" b="0" i="0" u="none" strike="noStrike" kern="1200" cap="none" spc="0" normalizeH="0" baseline="0" noProof="0">
                <a:ln>
                  <a:noFill/>
                </a:ln>
                <a:solidFill>
                  <a:prstClr val="black"/>
                </a:solidFill>
                <a:effectLst/>
                <a:uLnTx/>
                <a:uFillTx/>
                <a:latin typeface="Calibri"/>
                <a:ea typeface="ＭＳ Ｐゴシック" pitchFamily="-84" charset="-128"/>
                <a:cs typeface="ＭＳ Ｐゴシック" pitchFamily="-84" charset="-128"/>
              </a:rPr>
              <a:t>, PV: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a:ea typeface="ＭＳ Ｐゴシック" pitchFamily="-84" charset="-128"/>
                <a:cs typeface="ＭＳ Ｐゴシック" pitchFamily="-84" charset="-128"/>
              </a:rPr>
              <a:t>no breaking of balance</a:t>
            </a:r>
          </a:p>
        </p:txBody>
      </p:sp>
    </p:spTree>
    <p:extLst>
      <p:ext uri="{BB962C8B-B14F-4D97-AF65-F5344CB8AC3E}">
        <p14:creationId xmlns:p14="http://schemas.microsoft.com/office/powerpoint/2010/main" val="419020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a:normAutofit fontScale="90000"/>
          </a:bodyPr>
          <a:lstStyle/>
          <a:p>
            <a:pPr>
              <a:defRPr/>
            </a:pPr>
            <a:r>
              <a:rPr lang="en-US">
                <a:solidFill>
                  <a:srgbClr val="FF0000"/>
                </a:solidFill>
              </a:rPr>
              <a:t>Sheared </a:t>
            </a:r>
            <a:r>
              <a:rPr lang="en-US"/>
              <a:t>advection </a:t>
            </a:r>
            <a:br>
              <a:rPr lang="en-US"/>
            </a:br>
            <a:r>
              <a:rPr lang="en-US"/>
              <a:t>breaks thermal wind balance </a:t>
            </a:r>
          </a:p>
        </p:txBody>
      </p:sp>
      <p:pic>
        <p:nvPicPr>
          <p:cNvPr id="52227" name="Picture 3"/>
          <p:cNvPicPr>
            <a:picLocks noChangeAspect="1"/>
          </p:cNvPicPr>
          <p:nvPr/>
        </p:nvPicPr>
        <p:blipFill>
          <a:blip r:embed="rId2">
            <a:alphaModFix amt="27000"/>
          </a:blip>
          <a:srcRect b="27785"/>
          <a:stretch>
            <a:fillRect/>
          </a:stretch>
        </p:blipFill>
        <p:spPr bwMode="auto">
          <a:xfrm>
            <a:off x="617538" y="1397000"/>
            <a:ext cx="7848600" cy="4797425"/>
          </a:xfrm>
          <a:prstGeom prst="rect">
            <a:avLst/>
          </a:prstGeom>
          <a:noFill/>
          <a:ln w="9525">
            <a:noFill/>
            <a:miter lim="800000"/>
            <a:headEnd/>
            <a:tailEnd/>
          </a:ln>
        </p:spPr>
      </p:pic>
      <p:sp>
        <p:nvSpPr>
          <p:cNvPr id="20" name="Right Arrow 19"/>
          <p:cNvSpPr/>
          <p:nvPr/>
        </p:nvSpPr>
        <p:spPr>
          <a:xfrm>
            <a:off x="1204913" y="2251075"/>
            <a:ext cx="1711325" cy="11541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20"/>
          <p:cNvSpPr/>
          <p:nvPr/>
        </p:nvSpPr>
        <p:spPr>
          <a:xfrm>
            <a:off x="1204913" y="3810000"/>
            <a:ext cx="1360487" cy="1152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Arrow 21"/>
          <p:cNvSpPr/>
          <p:nvPr/>
        </p:nvSpPr>
        <p:spPr>
          <a:xfrm>
            <a:off x="1204913" y="5040313"/>
            <a:ext cx="674687" cy="115411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Quad Arrow Callout 13"/>
          <p:cNvSpPr/>
          <p:nvPr/>
        </p:nvSpPr>
        <p:spPr>
          <a:xfrm>
            <a:off x="3863988" y="1065614"/>
            <a:ext cx="3706195" cy="3755479"/>
          </a:xfrm>
          <a:prstGeom prst="quadArrowCallout">
            <a:avLst>
              <a:gd name="adj1" fmla="val 5228"/>
              <a:gd name="adj2" fmla="val 18515"/>
              <a:gd name="adj3" fmla="val 18515"/>
              <a:gd name="adj4" fmla="val 48123"/>
            </a:avLst>
          </a:prstGeom>
          <a:solidFill>
            <a:srgbClr val="FF0000"/>
          </a:solidFill>
          <a:ln w="76200" cap="flat" cmpd="sng" algn="ctr">
            <a:solidFill>
              <a:schemeClr val="accent1">
                <a:shade val="95000"/>
                <a:satMod val="105000"/>
              </a:schemeClr>
            </a:solidFill>
            <a:prstDash val="solid"/>
            <a:round/>
            <a:headEnd type="none" w="med" len="med"/>
            <a:tailEnd type="none" w="med" len="med"/>
          </a:ln>
          <a:scene3d>
            <a:camera prst="orthographicFront">
              <a:rot lat="18299982"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err="1">
                <a:ln>
                  <a:noFill/>
                </a:ln>
                <a:solidFill>
                  <a:prstClr val="white"/>
                </a:solidFill>
                <a:effectLst/>
                <a:uLnTx/>
                <a:uFillTx/>
                <a:latin typeface="Calibri"/>
                <a:ea typeface="+mn-ea"/>
                <a:cs typeface="+mn-cs"/>
              </a:rPr>
              <a:t>Coriolis</a:t>
            </a:r>
            <a:r>
              <a:rPr kumimoji="0" lang="en-US" sz="4000" b="0" i="0" u="none" strike="noStrike" kern="1200" cap="none" spc="0" normalizeH="0" baseline="0" noProof="0">
                <a:ln>
                  <a:noFill/>
                </a:ln>
                <a:solidFill>
                  <a:prstClr val="white"/>
                </a:solidFill>
                <a:effectLst/>
                <a:uLnTx/>
                <a:uFillTx/>
                <a:latin typeface="Calibri"/>
                <a:ea typeface="+mn-ea"/>
                <a:cs typeface="+mn-cs"/>
              </a:rPr>
              <a:t> force</a:t>
            </a:r>
          </a:p>
        </p:txBody>
      </p:sp>
      <p:grpSp>
        <p:nvGrpSpPr>
          <p:cNvPr id="3" name="Group 15"/>
          <p:cNvGrpSpPr>
            <a:grpSpLocks/>
          </p:cNvGrpSpPr>
          <p:nvPr/>
        </p:nvGrpSpPr>
        <p:grpSpPr bwMode="auto">
          <a:xfrm>
            <a:off x="4343400" y="2451100"/>
            <a:ext cx="2697163" cy="1009650"/>
            <a:chOff x="2801938" y="1871663"/>
            <a:chExt cx="2697162" cy="1009650"/>
          </a:xfrm>
        </p:grpSpPr>
        <p:sp>
          <p:nvSpPr>
            <p:cNvPr id="17" name="Curved Up Arrow 16"/>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18" name="Curved Up Arrow 17"/>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238" name="TextBox 8"/>
            <p:cNvSpPr txBox="1">
              <a:spLocks noChangeArrowheads="1"/>
            </p:cNvSpPr>
            <p:nvPr/>
          </p:nvSpPr>
          <p:spPr bwMode="auto">
            <a:xfrm>
              <a:off x="2932113" y="1990725"/>
              <a:ext cx="2384425" cy="584776"/>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Symbol" pitchFamily="-84" charset="2"/>
                <a:ea typeface="Symbol" pitchFamily="-84" charset="2"/>
                <a:cs typeface="Symbol" pitchFamily="-84" charset="2"/>
              </a:endParaRPr>
            </a:p>
          </p:txBody>
        </p:sp>
      </p:grpSp>
      <p:grpSp>
        <p:nvGrpSpPr>
          <p:cNvPr id="4" name="Group 15"/>
          <p:cNvGrpSpPr>
            <a:grpSpLocks/>
          </p:cNvGrpSpPr>
          <p:nvPr/>
        </p:nvGrpSpPr>
        <p:grpSpPr bwMode="auto">
          <a:xfrm>
            <a:off x="3519488" y="3370263"/>
            <a:ext cx="2041525" cy="1754187"/>
            <a:chOff x="3520056" y="3369657"/>
            <a:chExt cx="2041525" cy="3776887"/>
          </a:xfrm>
        </p:grpSpPr>
        <p:sp>
          <p:nvSpPr>
            <p:cNvPr id="23" name="TextBox 6"/>
            <p:cNvSpPr txBox="1">
              <a:spLocks noChangeArrowheads="1"/>
            </p:cNvSpPr>
            <p:nvPr/>
          </p:nvSpPr>
          <p:spPr bwMode="auto">
            <a:xfrm>
              <a:off x="3520056" y="3369657"/>
              <a:ext cx="2041525" cy="3776887"/>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COOL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CORE</a:t>
              </a:r>
            </a:p>
          </p:txBody>
        </p:sp>
        <p:sp>
          <p:nvSpPr>
            <p:cNvPr id="52235" name="Rectangle 23"/>
            <p:cNvSpPr>
              <a:spLocks noChangeArrowheads="1"/>
            </p:cNvSpPr>
            <p:nvPr/>
          </p:nvSpPr>
          <p:spPr bwMode="auto">
            <a:xfrm>
              <a:off x="4005923" y="3369657"/>
              <a:ext cx="1043876" cy="993918"/>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Z Trof</a:t>
              </a:r>
            </a:p>
          </p:txBody>
        </p:sp>
      </p:grpSp>
    </p:spTree>
    <p:extLst>
      <p:ext uri="{BB962C8B-B14F-4D97-AF65-F5344CB8AC3E}">
        <p14:creationId xmlns:p14="http://schemas.microsoft.com/office/powerpoint/2010/main" val="64814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a:normAutofit fontScale="90000"/>
          </a:bodyPr>
          <a:lstStyle/>
          <a:p>
            <a:pPr>
              <a:defRPr/>
            </a:pPr>
            <a:r>
              <a:rPr lang="en-US">
                <a:solidFill>
                  <a:srgbClr val="FF0000"/>
                </a:solidFill>
              </a:rPr>
              <a:t>Sheared </a:t>
            </a:r>
            <a:r>
              <a:rPr lang="en-US"/>
              <a:t>advection </a:t>
            </a:r>
            <a:br>
              <a:rPr lang="en-US"/>
            </a:br>
            <a:r>
              <a:rPr lang="en-US"/>
              <a:t>breaks thermal wind balance </a:t>
            </a:r>
          </a:p>
        </p:txBody>
      </p:sp>
      <p:pic>
        <p:nvPicPr>
          <p:cNvPr id="53251" name="Picture 3"/>
          <p:cNvPicPr>
            <a:picLocks noChangeAspect="1"/>
          </p:cNvPicPr>
          <p:nvPr/>
        </p:nvPicPr>
        <p:blipFill>
          <a:blip r:embed="rId2">
            <a:alphaModFix amt="27000"/>
          </a:blip>
          <a:srcRect b="27785"/>
          <a:stretch>
            <a:fillRect/>
          </a:stretch>
        </p:blipFill>
        <p:spPr bwMode="auto">
          <a:xfrm>
            <a:off x="617538" y="1397000"/>
            <a:ext cx="7848600" cy="4797425"/>
          </a:xfrm>
          <a:prstGeom prst="rect">
            <a:avLst/>
          </a:prstGeom>
          <a:noFill/>
          <a:ln w="9525">
            <a:noFill/>
            <a:miter lim="800000"/>
            <a:headEnd/>
            <a:tailEnd/>
          </a:ln>
        </p:spPr>
      </p:pic>
      <p:sp>
        <p:nvSpPr>
          <p:cNvPr id="20" name="Right Arrow 19"/>
          <p:cNvSpPr/>
          <p:nvPr/>
        </p:nvSpPr>
        <p:spPr>
          <a:xfrm>
            <a:off x="1204913" y="2251075"/>
            <a:ext cx="1711325" cy="11541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20"/>
          <p:cNvSpPr/>
          <p:nvPr/>
        </p:nvSpPr>
        <p:spPr>
          <a:xfrm>
            <a:off x="1204913" y="3810000"/>
            <a:ext cx="1360487" cy="1152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Arrow 21"/>
          <p:cNvSpPr/>
          <p:nvPr/>
        </p:nvSpPr>
        <p:spPr>
          <a:xfrm>
            <a:off x="1204913" y="5040313"/>
            <a:ext cx="674687" cy="115411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Quad Arrow Callout 13"/>
          <p:cNvSpPr/>
          <p:nvPr/>
        </p:nvSpPr>
        <p:spPr>
          <a:xfrm>
            <a:off x="3863988" y="1065614"/>
            <a:ext cx="3706195" cy="3755479"/>
          </a:xfrm>
          <a:prstGeom prst="quadArrowCallout">
            <a:avLst>
              <a:gd name="adj1" fmla="val 5228"/>
              <a:gd name="adj2" fmla="val 18515"/>
              <a:gd name="adj3" fmla="val 18515"/>
              <a:gd name="adj4" fmla="val 48123"/>
            </a:avLst>
          </a:prstGeom>
          <a:solidFill>
            <a:srgbClr val="FF0000"/>
          </a:solidFill>
          <a:ln w="76200" cap="flat" cmpd="sng" algn="ctr">
            <a:solidFill>
              <a:schemeClr val="accent1">
                <a:shade val="95000"/>
                <a:satMod val="105000"/>
              </a:schemeClr>
            </a:solidFill>
            <a:prstDash val="solid"/>
            <a:round/>
            <a:headEnd type="none" w="med" len="med"/>
            <a:tailEnd type="none" w="med" len="med"/>
          </a:ln>
          <a:scene3d>
            <a:camera prst="orthographicFront">
              <a:rot lat="18299982"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mn-ea"/>
                <a:cs typeface="+mn-cs"/>
              </a:rPr>
              <a:t>imbalanced force = </a:t>
            </a:r>
            <a:r>
              <a:rPr kumimoji="0" lang="en-US" sz="2400" b="1" i="0" u="none" strike="noStrike" kern="1200" cap="none" spc="0" normalizeH="0" baseline="0" noProof="0">
                <a:ln>
                  <a:noFill/>
                </a:ln>
                <a:solidFill>
                  <a:prstClr val="white"/>
                </a:solidFill>
                <a:effectLst/>
                <a:uLnTx/>
                <a:uFillTx/>
                <a:latin typeface="Calibri"/>
                <a:ea typeface="+mn-ea"/>
                <a:cs typeface="+mn-cs"/>
              </a:rPr>
              <a:t>acceleration</a:t>
            </a:r>
          </a:p>
        </p:txBody>
      </p:sp>
      <p:grpSp>
        <p:nvGrpSpPr>
          <p:cNvPr id="3" name="Group 15"/>
          <p:cNvGrpSpPr>
            <a:grpSpLocks/>
          </p:cNvGrpSpPr>
          <p:nvPr/>
        </p:nvGrpSpPr>
        <p:grpSpPr bwMode="auto">
          <a:xfrm>
            <a:off x="4343400" y="2451100"/>
            <a:ext cx="2697163" cy="1009650"/>
            <a:chOff x="2801938" y="1871663"/>
            <a:chExt cx="2697162" cy="1009650"/>
          </a:xfrm>
        </p:grpSpPr>
        <p:sp>
          <p:nvSpPr>
            <p:cNvPr id="17" name="Curved Up Arrow 16"/>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18" name="Curved Up Arrow 17"/>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66" name="TextBox 8"/>
            <p:cNvSpPr txBox="1">
              <a:spLocks noChangeArrowheads="1"/>
            </p:cNvSpPr>
            <p:nvPr/>
          </p:nvSpPr>
          <p:spPr bwMode="auto">
            <a:xfrm>
              <a:off x="2932113" y="1990725"/>
              <a:ext cx="2384425" cy="584776"/>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Symbol" pitchFamily="-84" charset="2"/>
                <a:ea typeface="Symbol" pitchFamily="-84" charset="2"/>
                <a:cs typeface="Symbol" pitchFamily="-84" charset="2"/>
              </a:endParaRPr>
            </a:p>
          </p:txBody>
        </p:sp>
      </p:grpSp>
      <p:grpSp>
        <p:nvGrpSpPr>
          <p:cNvPr id="4" name="Group 15"/>
          <p:cNvGrpSpPr>
            <a:grpSpLocks/>
          </p:cNvGrpSpPr>
          <p:nvPr/>
        </p:nvGrpSpPr>
        <p:grpSpPr bwMode="auto">
          <a:xfrm>
            <a:off x="3519488" y="3370263"/>
            <a:ext cx="2041525" cy="1754187"/>
            <a:chOff x="3520056" y="3369657"/>
            <a:chExt cx="2041525" cy="3776887"/>
          </a:xfrm>
        </p:grpSpPr>
        <p:sp>
          <p:nvSpPr>
            <p:cNvPr id="24" name="TextBox 6"/>
            <p:cNvSpPr txBox="1">
              <a:spLocks noChangeArrowheads="1"/>
            </p:cNvSpPr>
            <p:nvPr/>
          </p:nvSpPr>
          <p:spPr bwMode="auto">
            <a:xfrm>
              <a:off x="3520056" y="3369657"/>
              <a:ext cx="2041525" cy="3776887"/>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COOL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CORE</a:t>
              </a:r>
            </a:p>
          </p:txBody>
        </p:sp>
        <p:sp>
          <p:nvSpPr>
            <p:cNvPr id="53263" name="Rectangle 24"/>
            <p:cNvSpPr>
              <a:spLocks noChangeArrowheads="1"/>
            </p:cNvSpPr>
            <p:nvPr/>
          </p:nvSpPr>
          <p:spPr bwMode="auto">
            <a:xfrm>
              <a:off x="4005923" y="3369657"/>
              <a:ext cx="1043876" cy="993918"/>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Z Trof</a:t>
              </a:r>
            </a:p>
          </p:txBody>
        </p:sp>
      </p:grpSp>
      <p:grpSp>
        <p:nvGrpSpPr>
          <p:cNvPr id="5" name="Group 29"/>
          <p:cNvGrpSpPr>
            <a:grpSpLocks/>
          </p:cNvGrpSpPr>
          <p:nvPr/>
        </p:nvGrpSpPr>
        <p:grpSpPr bwMode="auto">
          <a:xfrm>
            <a:off x="4540250" y="4821238"/>
            <a:ext cx="2466975" cy="1455737"/>
            <a:chOff x="4540819" y="4821093"/>
            <a:chExt cx="2466668" cy="1455215"/>
          </a:xfrm>
        </p:grpSpPr>
        <p:sp>
          <p:nvSpPr>
            <p:cNvPr id="27" name="Bent-Up Arrow 26"/>
            <p:cNvSpPr/>
            <p:nvPr/>
          </p:nvSpPr>
          <p:spPr>
            <a:xfrm>
              <a:off x="4540819" y="4821093"/>
              <a:ext cx="1455557" cy="1158459"/>
            </a:xfrm>
            <a:prstGeom prst="ben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Bent-Up Arrow 27"/>
            <p:cNvSpPr/>
            <p:nvPr/>
          </p:nvSpPr>
          <p:spPr>
            <a:xfrm flipH="1">
              <a:off x="5434471" y="4821093"/>
              <a:ext cx="1573016" cy="1126721"/>
            </a:xfrm>
            <a:prstGeom prst="ben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261" name="TextBox 25"/>
            <p:cNvSpPr txBox="1">
              <a:spLocks noChangeArrowheads="1"/>
            </p:cNvSpPr>
            <p:nvPr/>
          </p:nvSpPr>
          <p:spPr bwMode="auto">
            <a:xfrm>
              <a:off x="5513350" y="5352978"/>
              <a:ext cx="1296988" cy="923330"/>
            </a:xfrm>
            <a:prstGeom prst="rect">
              <a:avLst/>
            </a:prstGeom>
            <a:noFill/>
            <a:ln w="9525">
              <a:noFill/>
              <a:miter lim="800000"/>
              <a:headEnd/>
              <a:tailEnd/>
            </a:ln>
          </p:spPr>
          <p:txBody>
            <a:bodyPr>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L</a:t>
              </a:r>
            </a:p>
          </p:txBody>
        </p:sp>
      </p:grpSp>
    </p:spTree>
    <p:extLst>
      <p:ext uri="{BB962C8B-B14F-4D97-AF65-F5344CB8AC3E}">
        <p14:creationId xmlns:p14="http://schemas.microsoft.com/office/powerpoint/2010/main" val="299079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0"/>
            <a:ext cx="8229600" cy="1143000"/>
          </a:xfrm>
        </p:spPr>
        <p:txBody>
          <a:bodyPr>
            <a:normAutofit fontScale="90000"/>
          </a:bodyPr>
          <a:lstStyle/>
          <a:p>
            <a:pPr>
              <a:defRPr/>
            </a:pPr>
            <a:r>
              <a:rPr lang="en-US">
                <a:solidFill>
                  <a:srgbClr val="FF0000"/>
                </a:solidFill>
              </a:rPr>
              <a:t>Sheared </a:t>
            </a:r>
            <a:r>
              <a:rPr lang="en-US"/>
              <a:t>advection </a:t>
            </a:r>
            <a:br>
              <a:rPr lang="en-US"/>
            </a:br>
            <a:r>
              <a:rPr lang="en-US"/>
              <a:t>breaks thermal wind balance </a:t>
            </a:r>
          </a:p>
        </p:txBody>
      </p:sp>
      <p:pic>
        <p:nvPicPr>
          <p:cNvPr id="53251" name="Picture 3"/>
          <p:cNvPicPr>
            <a:picLocks noChangeAspect="1"/>
          </p:cNvPicPr>
          <p:nvPr/>
        </p:nvPicPr>
        <p:blipFill>
          <a:blip r:embed="rId2">
            <a:alphaModFix amt="27000"/>
          </a:blip>
          <a:srcRect b="27785"/>
          <a:stretch>
            <a:fillRect/>
          </a:stretch>
        </p:blipFill>
        <p:spPr bwMode="auto">
          <a:xfrm>
            <a:off x="617538" y="1397000"/>
            <a:ext cx="7848600" cy="4797425"/>
          </a:xfrm>
          <a:prstGeom prst="rect">
            <a:avLst/>
          </a:prstGeom>
          <a:noFill/>
          <a:ln w="9525">
            <a:noFill/>
            <a:miter lim="800000"/>
            <a:headEnd/>
            <a:tailEnd/>
          </a:ln>
        </p:spPr>
      </p:pic>
      <p:sp>
        <p:nvSpPr>
          <p:cNvPr id="20" name="Right Arrow 19"/>
          <p:cNvSpPr/>
          <p:nvPr/>
        </p:nvSpPr>
        <p:spPr>
          <a:xfrm>
            <a:off x="1204913" y="2251075"/>
            <a:ext cx="1711325" cy="11541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Right Arrow 20"/>
          <p:cNvSpPr/>
          <p:nvPr/>
        </p:nvSpPr>
        <p:spPr>
          <a:xfrm>
            <a:off x="1204913" y="3810000"/>
            <a:ext cx="1360487" cy="11525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Arrow 21"/>
          <p:cNvSpPr/>
          <p:nvPr/>
        </p:nvSpPr>
        <p:spPr>
          <a:xfrm>
            <a:off x="1204913" y="5040313"/>
            <a:ext cx="674687" cy="1154112"/>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Quad Arrow Callout 13"/>
          <p:cNvSpPr/>
          <p:nvPr/>
        </p:nvSpPr>
        <p:spPr>
          <a:xfrm>
            <a:off x="3863988" y="1065614"/>
            <a:ext cx="3706195" cy="3755479"/>
          </a:xfrm>
          <a:prstGeom prst="quadArrowCallout">
            <a:avLst>
              <a:gd name="adj1" fmla="val 5228"/>
              <a:gd name="adj2" fmla="val 18515"/>
              <a:gd name="adj3" fmla="val 18515"/>
              <a:gd name="adj4" fmla="val 48123"/>
            </a:avLst>
          </a:prstGeom>
          <a:solidFill>
            <a:srgbClr val="FF0000"/>
          </a:solidFill>
          <a:ln w="76200" cap="flat" cmpd="sng" algn="ctr">
            <a:solidFill>
              <a:schemeClr val="accent1">
                <a:shade val="95000"/>
                <a:satMod val="105000"/>
              </a:schemeClr>
            </a:solidFill>
            <a:prstDash val="solid"/>
            <a:round/>
            <a:headEnd type="none" w="med" len="med"/>
            <a:tailEnd type="none" w="med" len="med"/>
          </a:ln>
          <a:scene3d>
            <a:camera prst="orthographicFront">
              <a:rot lat="18299982" lon="0"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mn-ea"/>
                <a:cs typeface="+mn-cs"/>
              </a:rPr>
              <a:t>imbalanced force = </a:t>
            </a:r>
            <a:r>
              <a:rPr kumimoji="0" lang="en-US" sz="2400" b="1" i="0" u="none" strike="noStrike" kern="1200" cap="none" spc="0" normalizeH="0" baseline="0" noProof="0">
                <a:ln>
                  <a:noFill/>
                </a:ln>
                <a:solidFill>
                  <a:prstClr val="white"/>
                </a:solidFill>
                <a:effectLst/>
                <a:uLnTx/>
                <a:uFillTx/>
                <a:latin typeface="Calibri"/>
                <a:ea typeface="+mn-ea"/>
                <a:cs typeface="+mn-cs"/>
              </a:rPr>
              <a:t>acceleration</a:t>
            </a:r>
          </a:p>
        </p:txBody>
      </p:sp>
      <p:grpSp>
        <p:nvGrpSpPr>
          <p:cNvPr id="3" name="Group 15"/>
          <p:cNvGrpSpPr>
            <a:grpSpLocks/>
          </p:cNvGrpSpPr>
          <p:nvPr/>
        </p:nvGrpSpPr>
        <p:grpSpPr bwMode="auto">
          <a:xfrm>
            <a:off x="4343400" y="2451100"/>
            <a:ext cx="2697163" cy="1009650"/>
            <a:chOff x="2801938" y="1871663"/>
            <a:chExt cx="2697162" cy="1009650"/>
          </a:xfrm>
        </p:grpSpPr>
        <p:sp>
          <p:nvSpPr>
            <p:cNvPr id="17" name="Curved Up Arrow 16"/>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18" name="Curved Up Arrow 17"/>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266" name="TextBox 8"/>
            <p:cNvSpPr txBox="1">
              <a:spLocks noChangeArrowheads="1"/>
            </p:cNvSpPr>
            <p:nvPr/>
          </p:nvSpPr>
          <p:spPr bwMode="auto">
            <a:xfrm>
              <a:off x="2932113" y="1990725"/>
              <a:ext cx="2384425" cy="584776"/>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Symbol" pitchFamily="-84" charset="2"/>
                <a:ea typeface="Symbol" pitchFamily="-84" charset="2"/>
                <a:cs typeface="Symbol" pitchFamily="-84" charset="2"/>
              </a:endParaRPr>
            </a:p>
          </p:txBody>
        </p:sp>
      </p:grpSp>
      <p:grpSp>
        <p:nvGrpSpPr>
          <p:cNvPr id="4" name="Group 15"/>
          <p:cNvGrpSpPr>
            <a:grpSpLocks/>
          </p:cNvGrpSpPr>
          <p:nvPr/>
        </p:nvGrpSpPr>
        <p:grpSpPr bwMode="auto">
          <a:xfrm>
            <a:off x="4644729" y="3370263"/>
            <a:ext cx="2041525" cy="1754187"/>
            <a:chOff x="4645297" y="3369657"/>
            <a:chExt cx="2041525" cy="3776887"/>
          </a:xfrm>
        </p:grpSpPr>
        <p:sp>
          <p:nvSpPr>
            <p:cNvPr id="24" name="TextBox 6"/>
            <p:cNvSpPr txBox="1">
              <a:spLocks noChangeArrowheads="1"/>
            </p:cNvSpPr>
            <p:nvPr/>
          </p:nvSpPr>
          <p:spPr bwMode="auto">
            <a:xfrm>
              <a:off x="4645297" y="3369657"/>
              <a:ext cx="2041525" cy="3776887"/>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6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COOL</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w="28575" cap="flat" cmpd="sng" algn="ctr">
                    <a:solidFill>
                      <a:srgbClr val="FFFF00"/>
                    </a:solidFill>
                    <a:prstDash val="solid"/>
                    <a:round/>
                    <a:headEnd type="none" w="med" len="med"/>
                    <a:tailEnd type="none" w="med" len="med"/>
                  </a:ln>
                  <a:solidFill>
                    <a:srgbClr val="0000FF"/>
                  </a:solidFill>
                  <a:effectLst/>
                  <a:uLnTx/>
                  <a:uFillTx/>
                  <a:latin typeface="Arial" charset="0"/>
                  <a:ea typeface="ＭＳ Ｐゴシック" charset="-128"/>
                  <a:cs typeface="ＭＳ Ｐゴシック" charset="-128"/>
                </a:rPr>
                <a:t>CORE</a:t>
              </a:r>
            </a:p>
          </p:txBody>
        </p:sp>
        <p:sp>
          <p:nvSpPr>
            <p:cNvPr id="53263" name="Rectangle 24"/>
            <p:cNvSpPr>
              <a:spLocks noChangeArrowheads="1"/>
            </p:cNvSpPr>
            <p:nvPr/>
          </p:nvSpPr>
          <p:spPr bwMode="auto">
            <a:xfrm>
              <a:off x="5131164" y="3369657"/>
              <a:ext cx="1043876" cy="993917"/>
            </a:xfrm>
            <a:prstGeom prst="rect">
              <a:avLst/>
            </a:prstGeom>
            <a:noFill/>
            <a:ln w="9525">
              <a:solidFill>
                <a:schemeClr val="tx1"/>
              </a:solid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Z Trof</a:t>
              </a:r>
            </a:p>
          </p:txBody>
        </p:sp>
      </p:grpSp>
      <p:grpSp>
        <p:nvGrpSpPr>
          <p:cNvPr id="5" name="Group 29"/>
          <p:cNvGrpSpPr>
            <a:grpSpLocks/>
          </p:cNvGrpSpPr>
          <p:nvPr/>
        </p:nvGrpSpPr>
        <p:grpSpPr bwMode="auto">
          <a:xfrm>
            <a:off x="4540250" y="4821238"/>
            <a:ext cx="2466975" cy="1455737"/>
            <a:chOff x="4540819" y="4821093"/>
            <a:chExt cx="2466668" cy="1455215"/>
          </a:xfrm>
        </p:grpSpPr>
        <p:sp>
          <p:nvSpPr>
            <p:cNvPr id="27" name="Bent-Up Arrow 26"/>
            <p:cNvSpPr/>
            <p:nvPr/>
          </p:nvSpPr>
          <p:spPr>
            <a:xfrm>
              <a:off x="4540819" y="4821093"/>
              <a:ext cx="1455557" cy="1158459"/>
            </a:xfrm>
            <a:prstGeom prst="ben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Bent-Up Arrow 27"/>
            <p:cNvSpPr/>
            <p:nvPr/>
          </p:nvSpPr>
          <p:spPr>
            <a:xfrm flipH="1">
              <a:off x="5434471" y="4821093"/>
              <a:ext cx="1573016" cy="1126721"/>
            </a:xfrm>
            <a:prstGeom prst="ben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3261" name="TextBox 25"/>
            <p:cNvSpPr txBox="1">
              <a:spLocks noChangeArrowheads="1"/>
            </p:cNvSpPr>
            <p:nvPr/>
          </p:nvSpPr>
          <p:spPr bwMode="auto">
            <a:xfrm>
              <a:off x="5513350" y="5352978"/>
              <a:ext cx="1296988" cy="923330"/>
            </a:xfrm>
            <a:prstGeom prst="rect">
              <a:avLst/>
            </a:prstGeom>
            <a:noFill/>
            <a:ln w="9525">
              <a:noFill/>
              <a:miter lim="800000"/>
              <a:headEnd/>
              <a:tailEnd/>
            </a:ln>
          </p:spPr>
          <p:txBody>
            <a:bodyPr>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L</a:t>
              </a:r>
            </a:p>
          </p:txBody>
        </p:sp>
      </p:grpSp>
    </p:spTree>
    <p:extLst>
      <p:ext uri="{BB962C8B-B14F-4D97-AF65-F5344CB8AC3E}">
        <p14:creationId xmlns:p14="http://schemas.microsoft.com/office/powerpoint/2010/main" val="19614760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ea typeface="ＭＳ Ｐゴシック" pitchFamily="-84" charset="-128"/>
                <a:cs typeface="ＭＳ Ｐゴシック" pitchFamily="-84" charset="-128"/>
              </a:rPr>
              <a:t>But there is some T advection too</a:t>
            </a:r>
          </a:p>
        </p:txBody>
      </p:sp>
      <p:sp>
        <p:nvSpPr>
          <p:cNvPr id="46083" name="Content Placeholder 2"/>
          <p:cNvSpPr>
            <a:spLocks noGrp="1"/>
          </p:cNvSpPr>
          <p:nvPr>
            <p:ph idx="1"/>
          </p:nvPr>
        </p:nvSpPr>
        <p:spPr/>
        <p:txBody>
          <a:bodyPr/>
          <a:lstStyle/>
          <a:p>
            <a:pPr eaLnBrk="1" hangingPunct="1"/>
            <a:endParaRPr lang="en-US">
              <a:ea typeface="ＭＳ Ｐゴシック" pitchFamily="-84" charset="-128"/>
              <a:cs typeface="ＭＳ Ｐゴシック" pitchFamily="-84" charset="-128"/>
            </a:endParaRPr>
          </a:p>
        </p:txBody>
      </p:sp>
      <p:pic>
        <p:nvPicPr>
          <p:cNvPr id="46084" name="Picture 3"/>
          <p:cNvPicPr>
            <a:picLocks noChangeAspect="1"/>
          </p:cNvPicPr>
          <p:nvPr/>
        </p:nvPicPr>
        <p:blipFill>
          <a:blip r:embed="rId2"/>
          <a:srcRect t="4877"/>
          <a:stretch>
            <a:fillRect/>
          </a:stretch>
        </p:blipFill>
        <p:spPr bwMode="auto">
          <a:xfrm>
            <a:off x="1092200" y="1830388"/>
            <a:ext cx="7607300" cy="4578350"/>
          </a:xfrm>
          <a:prstGeom prst="rect">
            <a:avLst/>
          </a:prstGeom>
          <a:noFill/>
          <a:ln w="9525">
            <a:noFill/>
            <a:miter lim="800000"/>
            <a:headEnd/>
            <a:tailEnd/>
          </a:ln>
        </p:spPr>
      </p:pic>
      <p:grpSp>
        <p:nvGrpSpPr>
          <p:cNvPr id="2" name="Group 11"/>
          <p:cNvGrpSpPr>
            <a:grpSpLocks/>
          </p:cNvGrpSpPr>
          <p:nvPr/>
        </p:nvGrpSpPr>
        <p:grpSpPr bwMode="auto">
          <a:xfrm>
            <a:off x="3113088" y="2406650"/>
            <a:ext cx="2697162" cy="1009650"/>
            <a:chOff x="2801938" y="1871663"/>
            <a:chExt cx="2697162" cy="1009650"/>
          </a:xfrm>
        </p:grpSpPr>
        <p:sp>
          <p:nvSpPr>
            <p:cNvPr id="5" name="Curved Up Arrow 4"/>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6" name="Curved Up Arrow 5"/>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5" name="TextBox 8"/>
            <p:cNvSpPr txBox="1">
              <a:spLocks noChangeArrowheads="1"/>
            </p:cNvSpPr>
            <p:nvPr/>
          </p:nvSpPr>
          <p:spPr bwMode="auto">
            <a:xfrm>
              <a:off x="2932113" y="1990725"/>
              <a:ext cx="2384425" cy="58420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grpSp>
      <p:grpSp>
        <p:nvGrpSpPr>
          <p:cNvPr id="3" name="Group 12"/>
          <p:cNvGrpSpPr>
            <a:grpSpLocks/>
          </p:cNvGrpSpPr>
          <p:nvPr/>
        </p:nvGrpSpPr>
        <p:grpSpPr bwMode="auto">
          <a:xfrm>
            <a:off x="4743450" y="4770438"/>
            <a:ext cx="2124075" cy="1009650"/>
            <a:chOff x="2801938" y="1871663"/>
            <a:chExt cx="2697162" cy="1009650"/>
          </a:xfrm>
        </p:grpSpPr>
        <p:sp>
          <p:nvSpPr>
            <p:cNvPr id="14" name="Curved Up Arrow 13"/>
            <p:cNvSpPr/>
            <p:nvPr/>
          </p:nvSpPr>
          <p:spPr>
            <a:xfrm>
              <a:off x="2999488" y="2357438"/>
              <a:ext cx="24996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15" name="Curved Up Arrow 14"/>
            <p:cNvSpPr/>
            <p:nvPr/>
          </p:nvSpPr>
          <p:spPr>
            <a:xfrm flipH="1" flipV="1">
              <a:off x="2801938" y="1871663"/>
              <a:ext cx="2670957"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6087" name="TextBox 7"/>
          <p:cNvSpPr txBox="1">
            <a:spLocks noChangeArrowheads="1"/>
          </p:cNvSpPr>
          <p:nvPr/>
        </p:nvSpPr>
        <p:spPr bwMode="auto">
          <a:xfrm>
            <a:off x="6364288" y="4578350"/>
            <a:ext cx="1676400" cy="1201738"/>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warm air flowing north</a:t>
            </a:r>
          </a:p>
        </p:txBody>
      </p:sp>
      <p:sp>
        <p:nvSpPr>
          <p:cNvPr id="46088" name="TextBox 7"/>
          <p:cNvSpPr txBox="1">
            <a:spLocks noChangeArrowheads="1"/>
          </p:cNvSpPr>
          <p:nvPr/>
        </p:nvSpPr>
        <p:spPr bwMode="auto">
          <a:xfrm>
            <a:off x="4264025" y="4405313"/>
            <a:ext cx="1676400" cy="120015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FF"/>
                </a:solidFill>
                <a:effectLst/>
                <a:uLnTx/>
                <a:uFillTx/>
                <a:latin typeface="Arial" pitchFamily="-84" charset="0"/>
                <a:ea typeface="ＭＳ Ｐゴシック" pitchFamily="-84" charset="-128"/>
                <a:cs typeface="ＭＳ Ｐゴシック" pitchFamily="-84" charset="-128"/>
              </a:rPr>
              <a:t>cool air flowing south</a:t>
            </a:r>
          </a:p>
        </p:txBody>
      </p:sp>
      <p:sp>
        <p:nvSpPr>
          <p:cNvPr id="46089" name="Rectangle 18"/>
          <p:cNvSpPr>
            <a:spLocks noChangeArrowheads="1"/>
          </p:cNvSpPr>
          <p:nvPr/>
        </p:nvSpPr>
        <p:spPr bwMode="auto">
          <a:xfrm>
            <a:off x="5599113" y="5324475"/>
            <a:ext cx="498003" cy="707886"/>
          </a:xfrm>
          <a:prstGeom prst="rect">
            <a:avLst/>
          </a:prstGeom>
          <a:noFill/>
          <a:ln w="9525">
            <a:noFill/>
            <a:miter lim="800000"/>
            <a:headEnd/>
            <a:tailEnd/>
          </a:ln>
        </p:spPr>
        <p:txBody>
          <a:bodyPr wrap="none">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L</a:t>
            </a:r>
            <a:endParaRPr kumimoji="0" lang="en-US" sz="40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pic>
        <p:nvPicPr>
          <p:cNvPr id="46090" name="Picture 19"/>
          <p:cNvPicPr>
            <a:picLocks noChangeAspect="1"/>
          </p:cNvPicPr>
          <p:nvPr/>
        </p:nvPicPr>
        <p:blipFill>
          <a:blip r:embed="rId3"/>
          <a:srcRect/>
          <a:stretch>
            <a:fillRect/>
          </a:stretch>
        </p:blipFill>
        <p:spPr bwMode="auto">
          <a:xfrm>
            <a:off x="1677988" y="6350000"/>
            <a:ext cx="6362700" cy="508000"/>
          </a:xfrm>
          <a:prstGeom prst="rect">
            <a:avLst/>
          </a:prstGeom>
          <a:noFill/>
          <a:ln w="9525">
            <a:noFill/>
            <a:miter lim="800000"/>
            <a:headEnd/>
            <a:tailEnd/>
          </a:ln>
        </p:spPr>
      </p:pic>
    </p:spTree>
    <p:extLst>
      <p:ext uri="{BB962C8B-B14F-4D97-AF65-F5344CB8AC3E}">
        <p14:creationId xmlns:p14="http://schemas.microsoft.com/office/powerpoint/2010/main" val="336384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AB76-91B8-4FCE-BDD1-A0CA68D9210C}"/>
              </a:ext>
            </a:extLst>
          </p:cNvPr>
          <p:cNvSpPr>
            <a:spLocks noGrp="1"/>
          </p:cNvSpPr>
          <p:nvPr>
            <p:ph type="title"/>
          </p:nvPr>
        </p:nvSpPr>
        <p:spPr/>
        <p:txBody>
          <a:bodyPr/>
          <a:lstStyle/>
          <a:p>
            <a:r>
              <a:rPr lang="en-US"/>
              <a:t>Question 4 Answer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85B9CD-DDE8-4154-A922-D4EA1D03B82C}"/>
                  </a:ext>
                </a:extLst>
              </p:cNvPr>
              <p:cNvSpPr>
                <a:spLocks noGrp="1"/>
              </p:cNvSpPr>
              <p:nvPr>
                <p:ph idx="1"/>
              </p:nvPr>
            </p:nvSpPr>
            <p:spPr>
              <a:xfrm>
                <a:off x="457200" y="1600200"/>
                <a:ext cx="8229600" cy="4525963"/>
              </a:xfrm>
            </p:spPr>
            <p:txBody>
              <a:bodyPr>
                <a:normAutofit/>
              </a:bodyPr>
              <a:lstStyle/>
              <a:p>
                <a:pPr marL="0" indent="0">
                  <a:buNone/>
                </a:pPr>
                <a:r>
                  <a:rPr lang="en-US" sz="2000"/>
                  <a:t>At the end of the reading, we concluded that PV is conserved for adiabatic processes, but will change as a function of diabatic heating. We then derived an expression approximating the response of PV to this diabatic heating, namely: </a:t>
                </a:r>
              </a:p>
              <a:p>
                <a:pPr marL="0" indent="0">
                  <a:buNone/>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m:t>
                          </m:r>
                        </m:num>
                        <m:den>
                          <m:r>
                            <a:rPr lang="en-US" sz="2000" b="0" i="1" smtClean="0">
                              <a:latin typeface="Cambria Math" panose="02040503050406030204" pitchFamily="18" charset="0"/>
                            </a:rPr>
                            <m:t>𝑑𝑡</m:t>
                          </m:r>
                        </m:den>
                      </m:f>
                      <m:d>
                        <m:dPr>
                          <m:ctrlPr>
                            <a:rPr lang="en-US" sz="2000" i="1">
                              <a:latin typeface="Cambria Math" panose="02040503050406030204" pitchFamily="18" charset="0"/>
                            </a:rPr>
                          </m:ctrlPr>
                        </m:dPr>
                        <m:e>
                          <m:r>
                            <a:rPr lang="en-US" sz="2000" i="1">
                              <a:latin typeface="Cambria Math" panose="02040503050406030204" pitchFamily="18" charset="0"/>
                            </a:rPr>
                            <m:t>𝑃𝑉</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𝑔𝑓</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m:t>
                          </m:r>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𝑝</m:t>
                          </m:r>
                        </m:den>
                      </m:f>
                      <m:sSub>
                        <m:sSubPr>
                          <m:ctrlPr>
                            <a:rPr lang="en-US" sz="2000" b="0" i="1" smtClean="0">
                              <a:latin typeface="Cambria Math" panose="02040503050406030204" pitchFamily="18" charset="0"/>
                              <a:ea typeface="Cambria Math" panose="02040503050406030204" pitchFamily="18" charset="0"/>
                            </a:rPr>
                          </m:ctrlPr>
                        </m:sSubPr>
                        <m:e>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𝑇</m:t>
                              </m:r>
                            </m:e>
                          </m:acc>
                        </m:e>
                        <m:sub>
                          <m:r>
                            <a:rPr lang="en-US" sz="2000" b="0" i="1" smtClean="0">
                              <a:latin typeface="Cambria Math" panose="02040503050406030204" pitchFamily="18" charset="0"/>
                            </a:rPr>
                            <m:t>𝑑𝑖𝑎𝑏𝑎𝑡𝑖𝑐</m:t>
                          </m:r>
                        </m:sub>
                      </m:sSub>
                    </m:oMath>
                  </m:oMathPara>
                </a14:m>
                <a:endParaRPr lang="en-US" sz="2000" b="0"/>
              </a:p>
              <a:p>
                <a:pPr marL="0" indent="0">
                  <a:buNone/>
                </a:pPr>
                <a:r>
                  <a:rPr lang="en-US" sz="2000"/>
                  <a:t>What this says is that PV will increase (have a positive tendency) when the diabatic heating rate increases with height, and PV will decrease (have a positive tendency) when the diabatic heating rate decreases with height. So, in this activity I will be primarily looking for vertical gradients in the heating rate to determine the source of potential vorticity in the atmosphere. </a:t>
                </a:r>
              </a:p>
            </p:txBody>
          </p:sp>
        </mc:Choice>
        <mc:Fallback xmlns="">
          <p:sp>
            <p:nvSpPr>
              <p:cNvPr id="3" name="Content Placeholder 2">
                <a:extLst>
                  <a:ext uri="{FF2B5EF4-FFF2-40B4-BE49-F238E27FC236}">
                    <a16:creationId xmlns:a16="http://schemas.microsoft.com/office/drawing/2014/main" id="{2585B9CD-DDE8-4154-A922-D4EA1D03B82C}"/>
                  </a:ext>
                </a:extLst>
              </p:cNvPr>
              <p:cNvSpPr>
                <a:spLocks noGrp="1" noRot="1" noChangeAspect="1" noMove="1" noResize="1" noEditPoints="1" noAdjustHandles="1" noChangeArrowheads="1" noChangeShapeType="1" noTextEdit="1"/>
              </p:cNvSpPr>
              <p:nvPr>
                <p:ph idx="1"/>
              </p:nvPr>
            </p:nvSpPr>
            <p:spPr>
              <a:xfrm>
                <a:off x="457200" y="1600200"/>
                <a:ext cx="8229600" cy="4525963"/>
              </a:xfrm>
              <a:blipFill>
                <a:blip r:embed="rId2"/>
                <a:stretch>
                  <a:fillRect l="-741" t="-809"/>
                </a:stretch>
              </a:blipFill>
            </p:spPr>
            <p:txBody>
              <a:bodyPr/>
              <a:lstStyle/>
              <a:p>
                <a:r>
                  <a:rPr lang="en-US">
                    <a:noFill/>
                  </a:rPr>
                  <a:t> </a:t>
                </a:r>
              </a:p>
            </p:txBody>
          </p:sp>
        </mc:Fallback>
      </mc:AlternateContent>
    </p:spTree>
    <p:extLst>
      <p:ext uri="{BB962C8B-B14F-4D97-AF65-F5344CB8AC3E}">
        <p14:creationId xmlns:p14="http://schemas.microsoft.com/office/powerpoint/2010/main" val="3245993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ea typeface="ＭＳ Ｐゴシック" pitchFamily="-84" charset="-128"/>
                <a:cs typeface="ＭＳ Ｐゴシック" pitchFamily="-84" charset="-128"/>
              </a:rPr>
              <a:t>But there is some T advection too</a:t>
            </a:r>
          </a:p>
        </p:txBody>
      </p:sp>
      <p:sp>
        <p:nvSpPr>
          <p:cNvPr id="46083" name="Content Placeholder 2"/>
          <p:cNvSpPr>
            <a:spLocks noGrp="1"/>
          </p:cNvSpPr>
          <p:nvPr>
            <p:ph idx="1"/>
          </p:nvPr>
        </p:nvSpPr>
        <p:spPr/>
        <p:txBody>
          <a:bodyPr/>
          <a:lstStyle/>
          <a:p>
            <a:pPr eaLnBrk="1" hangingPunct="1"/>
            <a:endParaRPr lang="en-US">
              <a:ea typeface="ＭＳ Ｐゴシック" pitchFamily="-84" charset="-128"/>
              <a:cs typeface="ＭＳ Ｐゴシック" pitchFamily="-84" charset="-128"/>
            </a:endParaRPr>
          </a:p>
        </p:txBody>
      </p:sp>
      <p:pic>
        <p:nvPicPr>
          <p:cNvPr id="46084" name="Picture 3"/>
          <p:cNvPicPr>
            <a:picLocks noChangeAspect="1"/>
          </p:cNvPicPr>
          <p:nvPr/>
        </p:nvPicPr>
        <p:blipFill>
          <a:blip r:embed="rId2"/>
          <a:srcRect t="4877"/>
          <a:stretch>
            <a:fillRect/>
          </a:stretch>
        </p:blipFill>
        <p:spPr bwMode="auto">
          <a:xfrm>
            <a:off x="1092200" y="1830388"/>
            <a:ext cx="7607300" cy="4578350"/>
          </a:xfrm>
          <a:prstGeom prst="rect">
            <a:avLst/>
          </a:prstGeom>
          <a:noFill/>
          <a:ln w="9525">
            <a:noFill/>
            <a:miter lim="800000"/>
            <a:headEnd/>
            <a:tailEnd/>
          </a:ln>
        </p:spPr>
      </p:pic>
      <p:grpSp>
        <p:nvGrpSpPr>
          <p:cNvPr id="2" name="Group 11"/>
          <p:cNvGrpSpPr>
            <a:grpSpLocks/>
          </p:cNvGrpSpPr>
          <p:nvPr/>
        </p:nvGrpSpPr>
        <p:grpSpPr bwMode="auto">
          <a:xfrm>
            <a:off x="3113088" y="2406650"/>
            <a:ext cx="2697162" cy="1009650"/>
            <a:chOff x="2801938" y="1871663"/>
            <a:chExt cx="2697162" cy="1009650"/>
          </a:xfrm>
        </p:grpSpPr>
        <p:sp>
          <p:nvSpPr>
            <p:cNvPr id="5" name="Curved Up Arrow 4"/>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6" name="Curved Up Arrow 5"/>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095" name="TextBox 8"/>
            <p:cNvSpPr txBox="1">
              <a:spLocks noChangeArrowheads="1"/>
            </p:cNvSpPr>
            <p:nvPr/>
          </p:nvSpPr>
          <p:spPr bwMode="auto">
            <a:xfrm>
              <a:off x="2932113" y="1990725"/>
              <a:ext cx="2384425" cy="58420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grpSp>
      <p:grpSp>
        <p:nvGrpSpPr>
          <p:cNvPr id="3" name="Group 12"/>
          <p:cNvGrpSpPr>
            <a:grpSpLocks/>
          </p:cNvGrpSpPr>
          <p:nvPr/>
        </p:nvGrpSpPr>
        <p:grpSpPr bwMode="auto">
          <a:xfrm>
            <a:off x="4743450" y="4770438"/>
            <a:ext cx="2124075" cy="1009650"/>
            <a:chOff x="2801938" y="1871663"/>
            <a:chExt cx="2697162" cy="1009650"/>
          </a:xfrm>
        </p:grpSpPr>
        <p:sp>
          <p:nvSpPr>
            <p:cNvPr id="14" name="Curved Up Arrow 13"/>
            <p:cNvSpPr/>
            <p:nvPr/>
          </p:nvSpPr>
          <p:spPr>
            <a:xfrm>
              <a:off x="2999488" y="2357438"/>
              <a:ext cx="24996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15" name="Curved Up Arrow 14"/>
            <p:cNvSpPr/>
            <p:nvPr/>
          </p:nvSpPr>
          <p:spPr>
            <a:xfrm flipH="1" flipV="1">
              <a:off x="2801938" y="1871663"/>
              <a:ext cx="2670957"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6087" name="TextBox 7"/>
          <p:cNvSpPr txBox="1">
            <a:spLocks noChangeArrowheads="1"/>
          </p:cNvSpPr>
          <p:nvPr/>
        </p:nvSpPr>
        <p:spPr bwMode="auto">
          <a:xfrm>
            <a:off x="6364288" y="4578350"/>
            <a:ext cx="1676400" cy="1201738"/>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warm air flowing north</a:t>
            </a:r>
          </a:p>
        </p:txBody>
      </p:sp>
      <p:sp>
        <p:nvSpPr>
          <p:cNvPr id="46088" name="TextBox 7"/>
          <p:cNvSpPr txBox="1">
            <a:spLocks noChangeArrowheads="1"/>
          </p:cNvSpPr>
          <p:nvPr/>
        </p:nvSpPr>
        <p:spPr bwMode="auto">
          <a:xfrm>
            <a:off x="4264025" y="4405313"/>
            <a:ext cx="1676400" cy="120015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00FF"/>
                </a:solidFill>
                <a:effectLst/>
                <a:uLnTx/>
                <a:uFillTx/>
                <a:latin typeface="Arial" pitchFamily="-84" charset="0"/>
                <a:ea typeface="ＭＳ Ｐゴシック" pitchFamily="-84" charset="-128"/>
                <a:cs typeface="ＭＳ Ｐゴシック" pitchFamily="-84" charset="-128"/>
              </a:rPr>
              <a:t>cool air flowing south</a:t>
            </a:r>
          </a:p>
        </p:txBody>
      </p:sp>
      <p:sp>
        <p:nvSpPr>
          <p:cNvPr id="46089" name="Rectangle 18"/>
          <p:cNvSpPr>
            <a:spLocks noChangeArrowheads="1"/>
          </p:cNvSpPr>
          <p:nvPr/>
        </p:nvSpPr>
        <p:spPr bwMode="auto">
          <a:xfrm>
            <a:off x="5599113" y="5324475"/>
            <a:ext cx="498003" cy="707886"/>
          </a:xfrm>
          <a:prstGeom prst="rect">
            <a:avLst/>
          </a:prstGeom>
          <a:noFill/>
          <a:ln w="9525">
            <a:noFill/>
            <a:miter lim="800000"/>
            <a:headEnd/>
            <a:tailEnd/>
          </a:ln>
        </p:spPr>
        <p:txBody>
          <a:bodyPr wrap="none">
            <a:prstTxWarp prst="textNoShape">
              <a:avLst/>
            </a:prstTxWarp>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rPr>
              <a:t>L</a:t>
            </a:r>
            <a:endParaRPr kumimoji="0" lang="en-US" sz="40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pic>
        <p:nvPicPr>
          <p:cNvPr id="46090" name="Picture 19"/>
          <p:cNvPicPr>
            <a:picLocks noChangeAspect="1"/>
          </p:cNvPicPr>
          <p:nvPr/>
        </p:nvPicPr>
        <p:blipFill>
          <a:blip r:embed="rId3"/>
          <a:srcRect/>
          <a:stretch>
            <a:fillRect/>
          </a:stretch>
        </p:blipFill>
        <p:spPr bwMode="auto">
          <a:xfrm>
            <a:off x="1677988" y="6350000"/>
            <a:ext cx="6362700" cy="508000"/>
          </a:xfrm>
          <a:prstGeom prst="rect">
            <a:avLst/>
          </a:prstGeom>
          <a:noFill/>
          <a:ln w="9525">
            <a:noFill/>
            <a:miter lim="800000"/>
            <a:headEnd/>
            <a:tailEnd/>
          </a:ln>
        </p:spPr>
      </p:pic>
      <p:grpSp>
        <p:nvGrpSpPr>
          <p:cNvPr id="4" name="Group 17"/>
          <p:cNvGrpSpPr/>
          <p:nvPr/>
        </p:nvGrpSpPr>
        <p:grpSpPr>
          <a:xfrm>
            <a:off x="5616547" y="1426090"/>
            <a:ext cx="3505200" cy="2717800"/>
            <a:chOff x="5627688" y="1860550"/>
            <a:chExt cx="3505200" cy="2717800"/>
          </a:xfrm>
        </p:grpSpPr>
        <p:pic>
          <p:nvPicPr>
            <p:cNvPr id="16" name="Picture 15"/>
            <p:cNvPicPr>
              <a:picLocks noChangeAspect="1"/>
            </p:cNvPicPr>
            <p:nvPr/>
          </p:nvPicPr>
          <p:blipFill>
            <a:blip r:embed="rId4"/>
            <a:stretch>
              <a:fillRect/>
            </a:stretch>
          </p:blipFill>
          <p:spPr>
            <a:xfrm>
              <a:off x="5627688" y="1860550"/>
              <a:ext cx="3505200" cy="2717800"/>
            </a:xfrm>
            <a:prstGeom prst="rect">
              <a:avLst/>
            </a:prstGeom>
          </p:spPr>
        </p:pic>
        <p:sp>
          <p:nvSpPr>
            <p:cNvPr id="17" name="TextBox 16"/>
            <p:cNvSpPr txBox="1"/>
            <p:nvPr/>
          </p:nvSpPr>
          <p:spPr>
            <a:xfrm>
              <a:off x="5940425" y="3647132"/>
              <a:ext cx="271263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Calibri"/>
                  <a:ea typeface="+mn-ea"/>
                  <a:cs typeface="+mn-cs"/>
                </a:rPr>
                <a:t>Upward motion ~ </a:t>
              </a:r>
            </a:p>
          </p:txBody>
        </p:sp>
      </p:grpSp>
    </p:spTree>
    <p:extLst>
      <p:ext uri="{BB962C8B-B14F-4D97-AF65-F5344CB8AC3E}">
        <p14:creationId xmlns:p14="http://schemas.microsoft.com/office/powerpoint/2010/main" val="3473751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ea typeface="ＭＳ Ｐゴシック" pitchFamily="-84" charset="-128"/>
                <a:cs typeface="ＭＳ Ｐゴシック" pitchFamily="-84" charset="-128"/>
              </a:rPr>
              <a:t>East-west section: omega</a:t>
            </a:r>
          </a:p>
        </p:txBody>
      </p:sp>
      <p:sp>
        <p:nvSpPr>
          <p:cNvPr id="54275" name="Content Placeholder 2"/>
          <p:cNvSpPr>
            <a:spLocks noGrp="1"/>
          </p:cNvSpPr>
          <p:nvPr>
            <p:ph idx="1"/>
          </p:nvPr>
        </p:nvSpPr>
        <p:spPr/>
        <p:txBody>
          <a:bodyPr/>
          <a:lstStyle/>
          <a:p>
            <a:pPr eaLnBrk="1" hangingPunct="1"/>
            <a:endParaRPr lang="en-US">
              <a:ea typeface="ＭＳ Ｐゴシック" pitchFamily="-84" charset="-128"/>
              <a:cs typeface="ＭＳ Ｐゴシック" pitchFamily="-84" charset="-128"/>
            </a:endParaRPr>
          </a:p>
        </p:txBody>
      </p:sp>
      <p:pic>
        <p:nvPicPr>
          <p:cNvPr id="54276" name="Picture 3"/>
          <p:cNvPicPr>
            <a:picLocks noChangeAspect="1"/>
          </p:cNvPicPr>
          <p:nvPr/>
        </p:nvPicPr>
        <p:blipFill>
          <a:blip r:embed="rId2"/>
          <a:srcRect/>
          <a:stretch>
            <a:fillRect/>
          </a:stretch>
        </p:blipFill>
        <p:spPr bwMode="auto">
          <a:xfrm>
            <a:off x="1054100" y="1600200"/>
            <a:ext cx="7632700" cy="4762500"/>
          </a:xfrm>
          <a:prstGeom prst="rect">
            <a:avLst/>
          </a:prstGeom>
          <a:noFill/>
          <a:ln w="9525">
            <a:noFill/>
            <a:miter lim="800000"/>
            <a:headEnd/>
            <a:tailEnd/>
          </a:ln>
        </p:spPr>
      </p:pic>
      <p:sp>
        <p:nvSpPr>
          <p:cNvPr id="5" name="Up Arrow 4"/>
          <p:cNvSpPr/>
          <p:nvPr/>
        </p:nvSpPr>
        <p:spPr>
          <a:xfrm>
            <a:off x="5566850" y="3019425"/>
            <a:ext cx="1619250" cy="1800225"/>
          </a:xfrm>
          <a:prstGeom prst="upArrow">
            <a:avLst/>
          </a:prstGeom>
          <a:noFill/>
          <a:ln w="38100" cap="flat" cmpd="sng" algn="ctr">
            <a:solidFill>
              <a:schemeClr val="accent2"/>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1"/>
          <p:cNvGrpSpPr>
            <a:grpSpLocks/>
          </p:cNvGrpSpPr>
          <p:nvPr/>
        </p:nvGrpSpPr>
        <p:grpSpPr bwMode="auto">
          <a:xfrm>
            <a:off x="3113088" y="2406650"/>
            <a:ext cx="2697162" cy="1009650"/>
            <a:chOff x="2801938" y="1871663"/>
            <a:chExt cx="2697162" cy="1009650"/>
          </a:xfrm>
        </p:grpSpPr>
        <p:sp>
          <p:nvSpPr>
            <p:cNvPr id="7" name="Curved Up Arrow 6"/>
            <p:cNvSpPr/>
            <p:nvPr/>
          </p:nvSpPr>
          <p:spPr>
            <a:xfrm>
              <a:off x="2998788" y="2357438"/>
              <a:ext cx="25003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8" name="Curved Up Arrow 7"/>
            <p:cNvSpPr/>
            <p:nvPr/>
          </p:nvSpPr>
          <p:spPr>
            <a:xfrm flipH="1" flipV="1">
              <a:off x="2801938" y="1871663"/>
              <a:ext cx="2671762"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8"/>
            <p:cNvSpPr txBox="1">
              <a:spLocks noChangeArrowheads="1"/>
            </p:cNvSpPr>
            <p:nvPr/>
          </p:nvSpPr>
          <p:spPr bwMode="auto">
            <a:xfrm>
              <a:off x="2932113" y="1990725"/>
              <a:ext cx="2384425" cy="584200"/>
            </a:xfrm>
            <a:prstGeom prst="rect">
              <a:avLst/>
            </a:prstGeom>
            <a:noFill/>
            <a:ln w="9525">
              <a:noFill/>
              <a:miter lim="800000"/>
              <a:headEnd/>
              <a:tailEnd/>
            </a:ln>
          </p:spPr>
          <p:txBody>
            <a:bodyPr>
              <a:prstTxWarp prst="textNoShape">
                <a:avLst/>
              </a:prstTxWarp>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rial" pitchFamily="-84" charset="0"/>
                <a:ea typeface="ＭＳ Ｐゴシック" pitchFamily="-84" charset="-128"/>
                <a:cs typeface="ＭＳ Ｐゴシック" pitchFamily="-84" charset="-128"/>
              </a:endParaRPr>
            </a:p>
          </p:txBody>
        </p:sp>
      </p:grpSp>
      <p:grpSp>
        <p:nvGrpSpPr>
          <p:cNvPr id="3" name="Group 12"/>
          <p:cNvGrpSpPr>
            <a:grpSpLocks/>
          </p:cNvGrpSpPr>
          <p:nvPr/>
        </p:nvGrpSpPr>
        <p:grpSpPr bwMode="auto">
          <a:xfrm>
            <a:off x="4743450" y="4770438"/>
            <a:ext cx="2124075" cy="1009650"/>
            <a:chOff x="2801938" y="1871663"/>
            <a:chExt cx="2697162" cy="1009650"/>
          </a:xfrm>
        </p:grpSpPr>
        <p:sp>
          <p:nvSpPr>
            <p:cNvPr id="11" name="Curved Up Arrow 10"/>
            <p:cNvSpPr/>
            <p:nvPr/>
          </p:nvSpPr>
          <p:spPr>
            <a:xfrm>
              <a:off x="2999488" y="2357438"/>
              <a:ext cx="2499612" cy="52387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a:ea typeface="+mn-ea"/>
                <a:cs typeface="+mn-cs"/>
              </a:endParaRPr>
            </a:p>
          </p:txBody>
        </p:sp>
        <p:sp>
          <p:nvSpPr>
            <p:cNvPr id="12" name="Curved Up Arrow 11"/>
            <p:cNvSpPr/>
            <p:nvPr/>
          </p:nvSpPr>
          <p:spPr>
            <a:xfrm flipH="1" flipV="1">
              <a:off x="2801938" y="1871663"/>
              <a:ext cx="2670957" cy="466725"/>
            </a:xfrm>
            <a:prstGeom prst="curvedUpArrow">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582391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a:bodyPr>
          <a:lstStyle/>
          <a:p>
            <a:r>
              <a:rPr lang="en-US"/>
              <a:t>PV is conserved -- almost</a:t>
            </a:r>
          </a:p>
        </p:txBody>
      </p:sp>
      <p:sp>
        <p:nvSpPr>
          <p:cNvPr id="9" name="TextBox 8"/>
          <p:cNvSpPr txBox="1"/>
          <p:nvPr/>
        </p:nvSpPr>
        <p:spPr>
          <a:xfrm>
            <a:off x="228600" y="1676400"/>
            <a:ext cx="8763000" cy="5016758"/>
          </a:xfrm>
          <a:prstGeom prst="rect">
            <a:avLst/>
          </a:prstGeom>
          <a:noFill/>
        </p:spPr>
        <p:txBody>
          <a:bodyPr wrap="square" rtlCol="0">
            <a:spAutoFit/>
          </a:bodyPr>
          <a:lstStyle/>
          <a:p>
            <a:r>
              <a:rPr lang="en-US" sz="3200">
                <a:solidFill>
                  <a:srgbClr val="FF0000"/>
                </a:solidFill>
              </a:rPr>
              <a:t>APPROXIMATE</a:t>
            </a:r>
            <a:r>
              <a:rPr lang="en-US" sz="3200"/>
              <a:t> term that generates PV on the Earth</a:t>
            </a:r>
          </a:p>
          <a:p>
            <a:endParaRPr lang="en-US" sz="3200"/>
          </a:p>
          <a:p>
            <a:endParaRPr lang="en-US" sz="3200"/>
          </a:p>
          <a:p>
            <a:endParaRPr lang="en-US" sz="3200"/>
          </a:p>
          <a:p>
            <a:endParaRPr lang="en-US" sz="3200"/>
          </a:p>
          <a:p>
            <a:endParaRPr lang="en-US" sz="3200"/>
          </a:p>
          <a:p>
            <a:r>
              <a:rPr lang="en-US" sz="3200"/>
              <a:t>Mostly, you are looking for </a:t>
            </a:r>
            <a:r>
              <a:rPr lang="en-US" sz="3200">
                <a:solidFill>
                  <a:srgbClr val="FF0000"/>
                </a:solidFill>
              </a:rPr>
              <a:t>WHERE THE DIABATIC OR PHYSICAL HEATING RATE INCREASES OR DECREASES WITH HEIGHT, weighted by (f+𝜁). </a:t>
            </a:r>
            <a:r>
              <a:rPr lang="en-US" sz="3200"/>
              <a:t>In both hemispheres… so be careful with ”cyclonic”. </a:t>
            </a:r>
          </a:p>
        </p:txBody>
      </p:sp>
      <p:sp>
        <p:nvSpPr>
          <p:cNvPr id="13" name="Rectangle 12"/>
          <p:cNvSpPr/>
          <p:nvPr/>
        </p:nvSpPr>
        <p:spPr>
          <a:xfrm>
            <a:off x="4572000" y="2514600"/>
            <a:ext cx="2895600" cy="1447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31EAFE-EC82-FE4D-9CFF-8C4098EE1121}"/>
              </a:ext>
            </a:extLst>
          </p:cNvPr>
          <p:cNvPicPr>
            <a:picLocks noChangeAspect="1"/>
          </p:cNvPicPr>
          <p:nvPr/>
        </p:nvPicPr>
        <p:blipFill>
          <a:blip r:embed="rId2"/>
          <a:stretch>
            <a:fillRect/>
          </a:stretch>
        </p:blipFill>
        <p:spPr>
          <a:xfrm>
            <a:off x="1981200" y="2667000"/>
            <a:ext cx="5029200" cy="1143000"/>
          </a:xfrm>
          <a:prstGeom prst="rect">
            <a:avLst/>
          </a:prstGeom>
        </p:spPr>
      </p:pic>
    </p:spTree>
    <p:extLst>
      <p:ext uri="{BB962C8B-B14F-4D97-AF65-F5344CB8AC3E}">
        <p14:creationId xmlns:p14="http://schemas.microsoft.com/office/powerpoint/2010/main" val="1296750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6F73-582F-DA43-8246-69B3543660B9}"/>
              </a:ext>
            </a:extLst>
          </p:cNvPr>
          <p:cNvSpPr>
            <a:spLocks noGrp="1"/>
          </p:cNvSpPr>
          <p:nvPr>
            <p:ph type="title"/>
          </p:nvPr>
        </p:nvSpPr>
        <p:spPr/>
        <p:txBody>
          <a:bodyPr/>
          <a:lstStyle/>
          <a:p>
            <a:r>
              <a:rPr lang="en-US">
                <a:solidFill>
                  <a:srgbClr val="FF0000"/>
                </a:solidFill>
              </a:rPr>
              <a:t>Assignment part 1: global view </a:t>
            </a:r>
          </a:p>
        </p:txBody>
      </p:sp>
      <p:sp>
        <p:nvSpPr>
          <p:cNvPr id="3" name="Content Placeholder 2">
            <a:extLst>
              <a:ext uri="{FF2B5EF4-FFF2-40B4-BE49-F238E27FC236}">
                <a16:creationId xmlns:a16="http://schemas.microsoft.com/office/drawing/2014/main" id="{E6D426E6-EF97-A943-85EF-09CCC7B2A681}"/>
              </a:ext>
            </a:extLst>
          </p:cNvPr>
          <p:cNvSpPr>
            <a:spLocks noGrp="1"/>
          </p:cNvSpPr>
          <p:nvPr>
            <p:ph idx="1"/>
          </p:nvPr>
        </p:nvSpPr>
        <p:spPr>
          <a:xfrm>
            <a:off x="457200" y="1600200"/>
            <a:ext cx="8229600" cy="4876800"/>
          </a:xfrm>
        </p:spPr>
        <p:txBody>
          <a:bodyPr>
            <a:normAutofit fontScale="92500" lnSpcReduction="10000"/>
          </a:bodyPr>
          <a:lstStyle/>
          <a:p>
            <a:r>
              <a:rPr lang="en-US"/>
              <a:t>Open the bundle </a:t>
            </a:r>
            <a:r>
              <a:rPr lang="en-US">
                <a:solidFill>
                  <a:srgbClr val="FF0000"/>
                </a:solidFill>
              </a:rPr>
              <a:t>11-10-98 PV budget </a:t>
            </a:r>
          </a:p>
          <a:p>
            <a:endParaRPr lang="en-US"/>
          </a:p>
          <a:p>
            <a:endParaRPr lang="en-US"/>
          </a:p>
          <a:p>
            <a:endParaRPr lang="en-US"/>
          </a:p>
          <a:p>
            <a:pPr marL="0" indent="0">
              <a:buNone/>
            </a:pPr>
            <a:endParaRPr lang="en-US"/>
          </a:p>
          <a:p>
            <a:r>
              <a:rPr lang="en-US"/>
              <a:t>Orient yourself to its displays, in </a:t>
            </a:r>
            <a:r>
              <a:rPr lang="en-US" b="1"/>
              <a:t>both windows </a:t>
            </a:r>
          </a:p>
          <a:p>
            <a:pPr lvl="1"/>
            <a:r>
              <a:rPr lang="en-US"/>
              <a:t>a </a:t>
            </a:r>
            <a:r>
              <a:rPr lang="en-US" b="1"/>
              <a:t>pole-to-pole transect</a:t>
            </a:r>
            <a:r>
              <a:rPr lang="en-US"/>
              <a:t> of the </a:t>
            </a:r>
            <a:r>
              <a:rPr lang="en-US" b="1"/>
              <a:t>zonal mean</a:t>
            </a:r>
            <a:r>
              <a:rPr lang="en-US"/>
              <a:t> heating rates (averaged around the whole Earth)</a:t>
            </a:r>
          </a:p>
          <a:p>
            <a:pPr lvl="1"/>
            <a:r>
              <a:rPr lang="en-US"/>
              <a:t>A map view with many displays (including </a:t>
            </a:r>
            <a:r>
              <a:rPr lang="en-US" b="1"/>
              <a:t>movable cross sections</a:t>
            </a:r>
            <a:r>
              <a:rPr lang="en-US"/>
              <a:t>). </a:t>
            </a:r>
          </a:p>
        </p:txBody>
      </p:sp>
      <p:pic>
        <p:nvPicPr>
          <p:cNvPr id="4" name="Picture 3">
            <a:extLst>
              <a:ext uri="{FF2B5EF4-FFF2-40B4-BE49-F238E27FC236}">
                <a16:creationId xmlns:a16="http://schemas.microsoft.com/office/drawing/2014/main" id="{3A05290C-0850-6241-994B-148BCC6014A8}"/>
              </a:ext>
            </a:extLst>
          </p:cNvPr>
          <p:cNvPicPr>
            <a:picLocks noChangeAspect="1"/>
          </p:cNvPicPr>
          <p:nvPr/>
        </p:nvPicPr>
        <p:blipFill>
          <a:blip r:embed="rId2"/>
          <a:stretch>
            <a:fillRect/>
          </a:stretch>
        </p:blipFill>
        <p:spPr>
          <a:xfrm>
            <a:off x="0" y="2209800"/>
            <a:ext cx="9144000" cy="1609948"/>
          </a:xfrm>
          <a:prstGeom prst="rect">
            <a:avLst/>
          </a:prstGeom>
        </p:spPr>
      </p:pic>
    </p:spTree>
    <p:extLst>
      <p:ext uri="{BB962C8B-B14F-4D97-AF65-F5344CB8AC3E}">
        <p14:creationId xmlns:p14="http://schemas.microsoft.com/office/powerpoint/2010/main" val="1338232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4CC7EE9AE5A74EBDC170D78F9B28FA" ma:contentTypeVersion="8" ma:contentTypeDescription="Create a new document." ma:contentTypeScope="" ma:versionID="45458fad6daa8b14d613c4469bf28680">
  <xsd:schema xmlns:xsd="http://www.w3.org/2001/XMLSchema" xmlns:xs="http://www.w3.org/2001/XMLSchema" xmlns:p="http://schemas.microsoft.com/office/2006/metadata/properties" xmlns:ns3="d26554e5-d035-4600-88ab-e4b332a61d65" targetNamespace="http://schemas.microsoft.com/office/2006/metadata/properties" ma:root="true" ma:fieldsID="94ac76e08bdf1320892da68e46bc939a" ns3:_="">
    <xsd:import namespace="d26554e5-d035-4600-88ab-e4b332a61d6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6554e5-d035-4600-88ab-e4b332a61d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3B1E69-B5AC-4674-9F8E-E69A68C67BEF}">
  <ds:schemaRefs>
    <ds:schemaRef ds:uri="http://schemas.microsoft.com/office/infopath/2007/PartnerControls"/>
    <ds:schemaRef ds:uri="http://purl.org/dc/elements/1.1/"/>
    <ds:schemaRef ds:uri="http://schemas.microsoft.com/office/2006/metadata/properties"/>
    <ds:schemaRef ds:uri="d26554e5-d035-4600-88ab-e4b332a61d65"/>
    <ds:schemaRef ds:uri="http://purl.org/dc/terms/"/>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E48462D-CB6F-4687-9F8E-8AA49DEA36AB}">
  <ds:schemaRefs>
    <ds:schemaRef ds:uri="http://schemas.microsoft.com/sharepoint/v3/contenttype/forms"/>
  </ds:schemaRefs>
</ds:datastoreItem>
</file>

<file path=customXml/itemProps3.xml><?xml version="1.0" encoding="utf-8"?>
<ds:datastoreItem xmlns:ds="http://schemas.openxmlformats.org/officeDocument/2006/customXml" ds:itemID="{B37131F2-7C9E-4FF4-83C5-DB02588CC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6554e5-d035-4600-88ab-e4b332a61d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97</TotalTime>
  <Words>4915</Words>
  <Application>Microsoft Office PowerPoint</Application>
  <PresentationFormat>On-screen Show (4:3)</PresentationFormat>
  <Paragraphs>421</Paragraphs>
  <Slides>71</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71</vt:i4>
      </vt:variant>
    </vt:vector>
  </HeadingPairs>
  <TitlesOfParts>
    <vt:vector size="81" baseType="lpstr">
      <vt:lpstr>Arial</vt:lpstr>
      <vt:lpstr>Calibri</vt:lpstr>
      <vt:lpstr>Cambria Math</vt:lpstr>
      <vt:lpstr>Symbol</vt:lpstr>
      <vt:lpstr>Tahoma</vt:lpstr>
      <vt:lpstr>Times</vt:lpstr>
      <vt:lpstr>Wingdings</vt:lpstr>
      <vt:lpstr>Office Theme</vt:lpstr>
      <vt:lpstr>Blank Presentation</vt:lpstr>
      <vt:lpstr>3_Office Theme</vt:lpstr>
      <vt:lpstr>PV is conserved is our strongest statement to explain weather  But then where does PV come from? </vt:lpstr>
      <vt:lpstr>Outline</vt:lpstr>
      <vt:lpstr>Questions about it: write answers</vt:lpstr>
      <vt:lpstr>Question 1 Answer</vt:lpstr>
      <vt:lpstr>Question 2 Answer</vt:lpstr>
      <vt:lpstr>Question 3 Answer</vt:lpstr>
      <vt:lpstr>Question 4 Answer</vt:lpstr>
      <vt:lpstr>PV is conserved -- almost</vt:lpstr>
      <vt:lpstr>Assignment part 1: global view </vt:lpstr>
      <vt:lpstr>transect of zonal mean diab. heating,  cross section of total diab. heating, map of column integral diab. heating </vt:lpstr>
      <vt:lpstr>Assignment part 1: global view </vt:lpstr>
      <vt:lpstr>Answer to 1</vt:lpstr>
      <vt:lpstr>Assignment part 1: global view </vt:lpstr>
      <vt:lpstr>Answer to Transect View Window</vt:lpstr>
      <vt:lpstr>Assignment part 1: global view </vt:lpstr>
      <vt:lpstr>Moist Heating</vt:lpstr>
      <vt:lpstr>Total Radiational Heating</vt:lpstr>
      <vt:lpstr>Longwave Radiational Heating</vt:lpstr>
      <vt:lpstr>Solar Radiational Heating</vt:lpstr>
      <vt:lpstr>Turbulent Heating</vt:lpstr>
      <vt:lpstr>Assignment part 1: global view </vt:lpstr>
      <vt:lpstr>Radiation and Clouds</vt:lpstr>
      <vt:lpstr>Assignment part 1: global view </vt:lpstr>
      <vt:lpstr>Total Diabatic Heating and PV</vt:lpstr>
      <vt:lpstr>Actual zonal-PV slice</vt:lpstr>
      <vt:lpstr>Assignment part 2: Local sections</vt:lpstr>
      <vt:lpstr>Legend explanation for cross sections</vt:lpstr>
      <vt:lpstr>Assignment part 2: Local view</vt:lpstr>
      <vt:lpstr>Global Mean vs. Local: Total Heating</vt:lpstr>
      <vt:lpstr>Global Mean vs. Local: Moist Heating</vt:lpstr>
      <vt:lpstr>Global Mean vs. Local: Total Radiational Heating</vt:lpstr>
      <vt:lpstr>Global Mean vs. Local: Longwave Radiational Heating</vt:lpstr>
      <vt:lpstr>Global Mean vs. Local: Solar Radiational Heating</vt:lpstr>
      <vt:lpstr>Global Mean vs. Local: Turbulent Heating</vt:lpstr>
      <vt:lpstr>What’s more variable – moisture or radiation?</vt:lpstr>
      <vt:lpstr>Assignment part 2: Local view</vt:lpstr>
      <vt:lpstr>Cloud Impacts: Answer</vt:lpstr>
      <vt:lpstr>Assignment part 2: Local view</vt:lpstr>
      <vt:lpstr>Total Heating and PV Generation</vt:lpstr>
      <vt:lpstr>Latent Heating and PV Generation</vt:lpstr>
      <vt:lpstr>Positive Feedback</vt:lpstr>
      <vt:lpstr>Create a new cross section of potential temperature contours</vt:lpstr>
      <vt:lpstr>Create a new cross section of potential temperature contours</vt:lpstr>
      <vt:lpstr>Create a new cross section of potential temperature contours</vt:lpstr>
      <vt:lpstr>Create a new cross section of potential temperature contours</vt:lpstr>
      <vt:lpstr>Warm and cool cores &amp; condensation heating</vt:lpstr>
      <vt:lpstr>Warm and cool cores &amp; condensation heating</vt:lpstr>
      <vt:lpstr>Warm Core Example</vt:lpstr>
      <vt:lpstr>Cold Core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Polar and stratospheric "Reservoirs"  of za or PV</vt:lpstr>
      <vt:lpstr>PowerPoint Presentation</vt:lpstr>
      <vt:lpstr>PowerPoint Presentation</vt:lpstr>
      <vt:lpstr>Sheared advection  breaks thermal wind balance </vt:lpstr>
      <vt:lpstr>Sheared advection  breaks thermal wind balance </vt:lpstr>
      <vt:lpstr>Sheared advection  breaks thermal wind balance </vt:lpstr>
      <vt:lpstr>But there is some T advection too</vt:lpstr>
      <vt:lpstr>But there is some T advection too</vt:lpstr>
      <vt:lpstr>East-west section: omega</vt:lpstr>
    </vt:vector>
  </TitlesOfParts>
  <Manager/>
  <Company>Univ of Miami</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 and warm and cool core vortex structure</dc:title>
  <dc:subject/>
  <dc:creator>Brian Mapes</dc:creator>
  <cp:keywords/>
  <dc:description/>
  <cp:lastModifiedBy>Quinton Lawton</cp:lastModifiedBy>
  <cp:revision>1</cp:revision>
  <cp:lastPrinted>2019-10-15T21:02:49Z</cp:lastPrinted>
  <dcterms:created xsi:type="dcterms:W3CDTF">2017-03-09T19:32:50Z</dcterms:created>
  <dcterms:modified xsi:type="dcterms:W3CDTF">2019-10-15T22:39:32Z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0x010100E24CC7EE9AE5A74EBDC170D78F9B28FA</vt:lpwstr>
  </property>
</Properties>
</file>